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handoutMasterIdLst>
    <p:handoutMasterId r:id="rId18"/>
  </p:handoutMasterIdLst>
  <p:sldIdLst>
    <p:sldId id="308" r:id="rId2"/>
    <p:sldId id="318" r:id="rId3"/>
    <p:sldId id="323" r:id="rId4"/>
    <p:sldId id="342" r:id="rId5"/>
    <p:sldId id="341" r:id="rId6"/>
    <p:sldId id="326" r:id="rId7"/>
    <p:sldId id="330" r:id="rId8"/>
    <p:sldId id="331" r:id="rId9"/>
    <p:sldId id="327" r:id="rId10"/>
    <p:sldId id="328" r:id="rId11"/>
    <p:sldId id="329" r:id="rId12"/>
    <p:sldId id="333" r:id="rId13"/>
    <p:sldId id="334" r:id="rId14"/>
    <p:sldId id="332" r:id="rId15"/>
    <p:sldId id="310" r:id="rId16"/>
  </p:sldIdLst>
  <p:sldSz cx="12192000" cy="6858000"/>
  <p:notesSz cx="6858000" cy="9144000"/>
  <p:custDataLst>
    <p:tags r:id="rId19"/>
  </p:custDataLst>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d="{7D6BAD5C-6297-104A-95B1-FB7E23EEE8A1}">
          <p14:sldIdLst>
            <p14:sldId id="308"/>
            <p14:sldId id="318"/>
            <p14:sldId id="323"/>
            <p14:sldId id="342"/>
            <p14:sldId id="341"/>
            <p14:sldId id="326"/>
            <p14:sldId id="330"/>
            <p14:sldId id="331"/>
            <p14:sldId id="327"/>
            <p14:sldId id="328"/>
            <p14:sldId id="329"/>
            <p14:sldId id="333"/>
            <p14:sldId id="334"/>
            <p14:sldId id="332"/>
            <p14:sldId id="310"/>
          </p14:sldIdLst>
        </p14:section>
      </p14:sectionLst>
    </p:ex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0012"/>
    <a:srgbClr val="F8CBAD"/>
    <a:srgbClr val="ED8C7F"/>
    <a:srgbClr val="B2B2B2"/>
    <a:srgbClr val="BDBDBD"/>
    <a:srgbClr val="C3C3C3"/>
    <a:srgbClr val="E4E4E4"/>
    <a:srgbClr val="9E9E9E"/>
    <a:srgbClr val="E1412C"/>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95" autoAdjust="0"/>
    <p:restoredTop sz="94368" autoAdjust="0"/>
  </p:normalViewPr>
  <p:slideViewPr>
    <p:cSldViewPr snapToGrid="0" snapToObjects="1">
      <p:cViewPr varScale="1">
        <p:scale>
          <a:sx n="65" d="100"/>
          <a:sy n="65" d="100"/>
        </p:scale>
        <p:origin x="536" y="32"/>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93" d="100"/>
          <a:sy n="93" d="100"/>
        </p:scale>
        <p:origin x="3784"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E:\&#21271;&#22823;&#27719;&#20016;&#20107;&#21153;\&#20844;&#21496;&#37329;&#34701;\&#26497;&#2082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Users\ricksmacbook\Library\Containers\com.tencent.xinWeChat\Data\Library\Application%20Support\com.tencent.xinWeChat\2.0b4.0.9\070430a899eef57b7b3f34f036b5191b\Message\MessageTemp\9e20f478899dc29eb19741386f9343c8\File\&#26497;&#20820;1.9.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Users\ricksmacbook\Library\Containers\com.tencent.xinWeChat\Data\Library\Application%20Support\com.tencent.xinWeChat\2.0b4.0.9\070430a899eef57b7b3f34f036b5191b\Message\MessageTemp\9e20f478899dc29eb19741386f9343c8\File\&#26497;&#20820;1.9.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rgbClr val="C00000"/>
              </a:solidFill>
              <a:round/>
            </a:ln>
            <a:effectLst/>
          </c:spPr>
          <c:marker>
            <c:symbol val="none"/>
          </c:marker>
          <c:cat>
            <c:numRef>
              <c:f>收盘价!$A$2:$A$46</c:f>
              <c:numCache>
                <c:formatCode>m/d/yyyy</c:formatCode>
                <c:ptCount val="45"/>
                <c:pt idx="0">
                  <c:v>45226</c:v>
                </c:pt>
                <c:pt idx="1">
                  <c:v>45229</c:v>
                </c:pt>
                <c:pt idx="2">
                  <c:v>45230</c:v>
                </c:pt>
                <c:pt idx="3">
                  <c:v>45231</c:v>
                </c:pt>
                <c:pt idx="4">
                  <c:v>45232</c:v>
                </c:pt>
                <c:pt idx="5">
                  <c:v>45233</c:v>
                </c:pt>
                <c:pt idx="6">
                  <c:v>45236</c:v>
                </c:pt>
                <c:pt idx="7">
                  <c:v>45237</c:v>
                </c:pt>
                <c:pt idx="8">
                  <c:v>45238</c:v>
                </c:pt>
                <c:pt idx="9">
                  <c:v>45239</c:v>
                </c:pt>
                <c:pt idx="10">
                  <c:v>45240</c:v>
                </c:pt>
                <c:pt idx="11">
                  <c:v>45243</c:v>
                </c:pt>
                <c:pt idx="12">
                  <c:v>45244</c:v>
                </c:pt>
                <c:pt idx="13">
                  <c:v>45245</c:v>
                </c:pt>
                <c:pt idx="14">
                  <c:v>45246</c:v>
                </c:pt>
                <c:pt idx="15">
                  <c:v>45247</c:v>
                </c:pt>
                <c:pt idx="16">
                  <c:v>45250</c:v>
                </c:pt>
                <c:pt idx="17">
                  <c:v>45251</c:v>
                </c:pt>
                <c:pt idx="18">
                  <c:v>45252</c:v>
                </c:pt>
                <c:pt idx="19">
                  <c:v>45253</c:v>
                </c:pt>
                <c:pt idx="20">
                  <c:v>45254</c:v>
                </c:pt>
                <c:pt idx="21">
                  <c:v>45257</c:v>
                </c:pt>
                <c:pt idx="22">
                  <c:v>45258</c:v>
                </c:pt>
                <c:pt idx="23">
                  <c:v>45259</c:v>
                </c:pt>
                <c:pt idx="24">
                  <c:v>45260</c:v>
                </c:pt>
                <c:pt idx="25">
                  <c:v>45261</c:v>
                </c:pt>
                <c:pt idx="26">
                  <c:v>45264</c:v>
                </c:pt>
                <c:pt idx="27">
                  <c:v>45265</c:v>
                </c:pt>
                <c:pt idx="28">
                  <c:v>45266</c:v>
                </c:pt>
                <c:pt idx="29">
                  <c:v>45267</c:v>
                </c:pt>
                <c:pt idx="30">
                  <c:v>45268</c:v>
                </c:pt>
                <c:pt idx="31">
                  <c:v>45271</c:v>
                </c:pt>
                <c:pt idx="32">
                  <c:v>45272</c:v>
                </c:pt>
                <c:pt idx="33">
                  <c:v>45273</c:v>
                </c:pt>
                <c:pt idx="34">
                  <c:v>45274</c:v>
                </c:pt>
                <c:pt idx="35">
                  <c:v>45275</c:v>
                </c:pt>
                <c:pt idx="36">
                  <c:v>45278</c:v>
                </c:pt>
                <c:pt idx="37">
                  <c:v>45279</c:v>
                </c:pt>
                <c:pt idx="38">
                  <c:v>45280</c:v>
                </c:pt>
                <c:pt idx="39">
                  <c:v>45281</c:v>
                </c:pt>
                <c:pt idx="40">
                  <c:v>45282</c:v>
                </c:pt>
                <c:pt idx="41">
                  <c:v>45287</c:v>
                </c:pt>
                <c:pt idx="42">
                  <c:v>45288</c:v>
                </c:pt>
                <c:pt idx="43">
                  <c:v>45289</c:v>
                </c:pt>
                <c:pt idx="44">
                  <c:v>45293</c:v>
                </c:pt>
              </c:numCache>
            </c:numRef>
          </c:cat>
          <c:val>
            <c:numRef>
              <c:f>收盘价!$B$2:$B$46</c:f>
              <c:numCache>
                <c:formatCode>#,##0.0000</c:formatCode>
                <c:ptCount val="45"/>
                <c:pt idx="0">
                  <c:v>1.5343456799999999</c:v>
                </c:pt>
                <c:pt idx="1">
                  <c:v>1.5341497200000001</c:v>
                </c:pt>
                <c:pt idx="2">
                  <c:v>1.53442656</c:v>
                </c:pt>
                <c:pt idx="3">
                  <c:v>1.507953152</c:v>
                </c:pt>
                <c:pt idx="4">
                  <c:v>1.5314851035999999</c:v>
                </c:pt>
                <c:pt idx="5">
                  <c:v>1.6228956619999999</c:v>
                </c:pt>
                <c:pt idx="6">
                  <c:v>1.577364202</c:v>
                </c:pt>
                <c:pt idx="7">
                  <c:v>1.585346572</c:v>
                </c:pt>
                <c:pt idx="8">
                  <c:v>1.57309005</c:v>
                </c:pt>
                <c:pt idx="9">
                  <c:v>1.5738317399999999</c:v>
                </c:pt>
                <c:pt idx="10">
                  <c:v>1.5370219199999999</c:v>
                </c:pt>
                <c:pt idx="11">
                  <c:v>1.5362955599999999</c:v>
                </c:pt>
                <c:pt idx="12">
                  <c:v>1.53665148</c:v>
                </c:pt>
                <c:pt idx="13">
                  <c:v>1.53739548</c:v>
                </c:pt>
                <c:pt idx="14">
                  <c:v>1.5369918</c:v>
                </c:pt>
                <c:pt idx="15">
                  <c:v>1.53894708</c:v>
                </c:pt>
                <c:pt idx="16">
                  <c:v>1.474965045</c:v>
                </c:pt>
                <c:pt idx="17">
                  <c:v>1.485958917</c:v>
                </c:pt>
                <c:pt idx="18">
                  <c:v>1.4240072340000001</c:v>
                </c:pt>
                <c:pt idx="19">
                  <c:v>1.485128631</c:v>
                </c:pt>
                <c:pt idx="20">
                  <c:v>1.533631996</c:v>
                </c:pt>
                <c:pt idx="21">
                  <c:v>1.5481963493999999</c:v>
                </c:pt>
                <c:pt idx="22">
                  <c:v>1.5276339400000001</c:v>
                </c:pt>
                <c:pt idx="23">
                  <c:v>1.513877342</c:v>
                </c:pt>
                <c:pt idx="24">
                  <c:v>1.5347213808</c:v>
                </c:pt>
                <c:pt idx="25">
                  <c:v>1.6385598720000001</c:v>
                </c:pt>
                <c:pt idx="26">
                  <c:v>1.7789635610000001</c:v>
                </c:pt>
                <c:pt idx="27">
                  <c:v>1.6891071120000001</c:v>
                </c:pt>
                <c:pt idx="28">
                  <c:v>1.6704646364</c:v>
                </c:pt>
                <c:pt idx="29">
                  <c:v>1.6543539324000001</c:v>
                </c:pt>
                <c:pt idx="30">
                  <c:v>1.6692586152</c:v>
                </c:pt>
                <c:pt idx="31">
                  <c:v>1.6744304448</c:v>
                </c:pt>
                <c:pt idx="32">
                  <c:v>1.7038814870000001</c:v>
                </c:pt>
                <c:pt idx="33">
                  <c:v>1.7903386344000001</c:v>
                </c:pt>
                <c:pt idx="34">
                  <c:v>1.8240981472</c:v>
                </c:pt>
                <c:pt idx="35">
                  <c:v>1.6755864551999999</c:v>
                </c:pt>
                <c:pt idx="36">
                  <c:v>1.768846602</c:v>
                </c:pt>
                <c:pt idx="37">
                  <c:v>1.7345796311999999</c:v>
                </c:pt>
                <c:pt idx="38">
                  <c:v>1.7823832390000001</c:v>
                </c:pt>
                <c:pt idx="39">
                  <c:v>1.8219349404</c:v>
                </c:pt>
                <c:pt idx="40">
                  <c:v>1.9208913000000001</c:v>
                </c:pt>
                <c:pt idx="41">
                  <c:v>1.8819817590000001</c:v>
                </c:pt>
                <c:pt idx="42">
                  <c:v>1.9356642144</c:v>
                </c:pt>
                <c:pt idx="43">
                  <c:v>2.0215844039999999</c:v>
                </c:pt>
                <c:pt idx="44">
                  <c:v>1.996323888</c:v>
                </c:pt>
              </c:numCache>
            </c:numRef>
          </c:val>
          <c:smooth val="0"/>
          <c:extLst>
            <c:ext xmlns:c16="http://schemas.microsoft.com/office/drawing/2014/chart" uri="{C3380CC4-5D6E-409C-BE32-E72D297353CC}">
              <c16:uniqueId val="{00000000-3BEF-4275-B2C5-3739490B6064}"/>
            </c:ext>
          </c:extLst>
        </c:ser>
        <c:dLbls>
          <c:showLegendKey val="0"/>
          <c:showVal val="0"/>
          <c:showCatName val="0"/>
          <c:showSerName val="0"/>
          <c:showPercent val="0"/>
          <c:showBubbleSize val="0"/>
        </c:dLbls>
        <c:smooth val="0"/>
        <c:axId val="967993775"/>
        <c:axId val="967994191"/>
      </c:lineChart>
      <c:dateAx>
        <c:axId val="967993775"/>
        <c:scaling>
          <c:orientation val="minMax"/>
        </c:scaling>
        <c:delete val="0"/>
        <c:axPos val="b"/>
        <c:numFmt formatCode="m/d/yyyy" sourceLinked="1"/>
        <c:majorTickMark val="none"/>
        <c:minorTickMark val="none"/>
        <c:tickLblPos val="nextTo"/>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967994191"/>
        <c:crosses val="autoZero"/>
        <c:auto val="1"/>
        <c:lblOffset val="100"/>
        <c:baseTimeUnit val="days"/>
      </c:dateAx>
      <c:valAx>
        <c:axId val="967994191"/>
        <c:scaling>
          <c:orientation val="minMax"/>
        </c:scaling>
        <c:delete val="0"/>
        <c:axPos val="l"/>
        <c:numFmt formatCode="#,##0.00" sourceLinked="0"/>
        <c:majorTickMark val="none"/>
        <c:minorTickMark val="none"/>
        <c:tickLblPos val="nextTo"/>
        <c:spPr>
          <a:noFill/>
          <a:ln>
            <a:solidFill>
              <a:schemeClr val="tx1">
                <a:lumMod val="75000"/>
                <a:lumOff val="25000"/>
              </a:schemeClr>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967993775"/>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28575" cap="rnd">
              <a:solidFill>
                <a:srgbClr val="003366"/>
              </a:solidFill>
              <a:round/>
            </a:ln>
            <a:effectLst/>
          </c:spPr>
          <c:marker>
            <c:symbol val="none"/>
          </c:marker>
          <c:cat>
            <c:numRef>
              <c:f>估值!$F$35:$L$35</c:f>
              <c:numCache>
                <c:formatCode>0.00%</c:formatCode>
                <c:ptCount val="7"/>
                <c:pt idx="0">
                  <c:v>6.3866763977280333E-2</c:v>
                </c:pt>
                <c:pt idx="1">
                  <c:v>6.8866763977280337E-2</c:v>
                </c:pt>
                <c:pt idx="2">
                  <c:v>7.3866763977280342E-2</c:v>
                </c:pt>
                <c:pt idx="3">
                  <c:v>7.8866763977280346E-2</c:v>
                </c:pt>
                <c:pt idx="4">
                  <c:v>8.3866763977280351E-2</c:v>
                </c:pt>
                <c:pt idx="5">
                  <c:v>8.8866763977280355E-2</c:v>
                </c:pt>
                <c:pt idx="6">
                  <c:v>9.386676397728036E-2</c:v>
                </c:pt>
              </c:numCache>
            </c:numRef>
          </c:cat>
          <c:val>
            <c:numRef>
              <c:f>估值!$F$39:$L$39</c:f>
              <c:numCache>
                <c:formatCode>#,##0.00_ ;[Red]\-#,##0.00\ </c:formatCode>
                <c:ptCount val="7"/>
                <c:pt idx="0">
                  <c:v>-9.3124819177714341E-2</c:v>
                </c:pt>
                <c:pt idx="1">
                  <c:v>-0.10616911100623713</c:v>
                </c:pt>
                <c:pt idx="2">
                  <c:v>-0.12446576328791994</c:v>
                </c:pt>
                <c:pt idx="3">
                  <c:v>-0.1517372071264165</c:v>
                </c:pt>
                <c:pt idx="4">
                  <c:v>-0.19632064759225118</c:v>
                </c:pt>
                <c:pt idx="5">
                  <c:v>-0.28153066441993674</c:v>
                </c:pt>
                <c:pt idx="6">
                  <c:v>-0.5067092511046285</c:v>
                </c:pt>
              </c:numCache>
            </c:numRef>
          </c:val>
          <c:smooth val="0"/>
          <c:extLst>
            <c:ext xmlns:c16="http://schemas.microsoft.com/office/drawing/2014/chart" uri="{C3380CC4-5D6E-409C-BE32-E72D297353CC}">
              <c16:uniqueId val="{00000000-F4A9-4240-949C-996E1E0E4F20}"/>
            </c:ext>
          </c:extLst>
        </c:ser>
        <c:dLbls>
          <c:showLegendKey val="0"/>
          <c:showVal val="0"/>
          <c:showCatName val="0"/>
          <c:showSerName val="0"/>
          <c:showPercent val="0"/>
          <c:showBubbleSize val="0"/>
        </c:dLbls>
        <c:smooth val="0"/>
        <c:axId val="30260440"/>
        <c:axId val="325536412"/>
      </c:lineChart>
      <c:catAx>
        <c:axId val="30260440"/>
        <c:scaling>
          <c:orientation val="minMax"/>
        </c:scaling>
        <c:delete val="0"/>
        <c:axPos val="b"/>
        <c:numFmt formatCode="0.00%" sourceLinked="1"/>
        <c:majorTickMark val="out"/>
        <c:minorTickMark val="none"/>
        <c:tickLblPos val="high"/>
        <c:spPr>
          <a:noFill/>
          <a:ln w="3175" cap="flat" cmpd="sng" algn="ctr">
            <a:solidFill>
              <a:srgbClr val="404040"/>
            </a:solidFill>
            <a:round/>
          </a:ln>
          <a:effectLst/>
        </c:spPr>
        <c:txPr>
          <a:bodyPr rot="-60000000" spcFirstLastPara="0" vertOverflow="ellipsis" vert="horz" wrap="square" anchor="ctr" anchorCtr="1"/>
          <a:lstStyle/>
          <a:p>
            <a:pPr>
              <a:defRPr lang="zh-CN" sz="900" b="1" i="0" u="none" strike="noStrike" kern="1200" baseline="0">
                <a:solidFill>
                  <a:srgbClr val="404040"/>
                </a:solidFill>
                <a:latin typeface="楷体"/>
                <a:ea typeface="楷体"/>
                <a:cs typeface="楷体"/>
              </a:defRPr>
            </a:pPr>
            <a:endParaRPr lang="zh-CN"/>
          </a:p>
        </c:txPr>
        <c:crossAx val="325536412"/>
        <c:crosses val="autoZero"/>
        <c:auto val="1"/>
        <c:lblAlgn val="ctr"/>
        <c:lblOffset val="100"/>
        <c:noMultiLvlLbl val="0"/>
      </c:catAx>
      <c:valAx>
        <c:axId val="325536412"/>
        <c:scaling>
          <c:orientation val="minMax"/>
        </c:scaling>
        <c:delete val="0"/>
        <c:axPos val="l"/>
        <c:majorGridlines>
          <c:spPr>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majorGridlines>
        <c:numFmt formatCode="#,##0.00_ ;[Red]\-#,##0.00\ " sourceLinked="1"/>
        <c:majorTickMark val="out"/>
        <c:minorTickMark val="none"/>
        <c:tickLblPos val="nextTo"/>
        <c:spPr>
          <a:noFill/>
          <a:ln w="3175">
            <a:solidFill>
              <a:srgbClr val="404040"/>
            </a:solidFill>
          </a:ln>
          <a:effectLst/>
        </c:spPr>
        <c:txPr>
          <a:bodyPr rot="-60000000" spcFirstLastPara="0" vertOverflow="ellipsis" vert="horz" wrap="square" anchor="ctr" anchorCtr="1"/>
          <a:lstStyle/>
          <a:p>
            <a:pPr>
              <a:defRPr lang="zh-CN" sz="900" b="1" i="0" u="none" strike="noStrike" kern="1200" baseline="0">
                <a:solidFill>
                  <a:srgbClr val="404040"/>
                </a:solidFill>
                <a:latin typeface="楷体"/>
                <a:ea typeface="楷体"/>
                <a:cs typeface="楷体"/>
              </a:defRPr>
            </a:pPr>
            <a:endParaRPr lang="zh-CN"/>
          </a:p>
        </c:txPr>
        <c:crossAx val="30260440"/>
        <c:crosses val="autoZero"/>
        <c:crossBetween val="between"/>
      </c:valAx>
      <c:spPr>
        <a:noFill/>
        <a:ln>
          <a:noFill/>
        </a:ln>
        <a:effectLst/>
      </c:spPr>
    </c:plotArea>
    <c:plotVisOnly val="1"/>
    <c:dispBlanksAs val="gap"/>
    <c:showDLblsOverMax val="0"/>
  </c:chart>
  <c:spPr>
    <a:solidFill>
      <a:sysClr val="window" lastClr="FFFFFF"/>
    </a:solidFill>
    <a:ln w="9525" cap="flat" cmpd="sng" algn="ctr">
      <a:noFill/>
      <a:round/>
    </a:ln>
    <a:effectLst/>
    <a:extLst>
      <a:ext uri="{91240B29-F687-4F45-9708-019B960494DF}">
        <a14:hiddenLine xmlns:a14="http://schemas.microsoft.com/office/drawing/2010/main" w="9525" cap="flat" cmpd="sng" algn="ctr">
          <a:solidFill>
            <a:sysClr val="windowText" lastClr="000000">
              <a:lumMod val="15000"/>
              <a:lumOff val="85000"/>
            </a:sysClr>
          </a:solidFill>
          <a:round/>
        </a14:hiddenLine>
      </a:ext>
    </a:extLst>
  </c:spPr>
  <c:txPr>
    <a:bodyPr/>
    <a:lstStyle/>
    <a:p>
      <a:pPr>
        <a:defRPr lang="zh-CN"/>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spPr>
            <a:ln w="28575" cap="rnd">
              <a:solidFill>
                <a:srgbClr val="003366"/>
              </a:solidFill>
              <a:round/>
            </a:ln>
            <a:effectLst/>
          </c:spPr>
          <c:marker>
            <c:symbol val="none"/>
          </c:marker>
          <c:xVal>
            <c:numRef>
              <c:f>估值!$E$36:$E$42</c:f>
              <c:numCache>
                <c:formatCode>0.00%</c:formatCode>
                <c:ptCount val="7"/>
                <c:pt idx="0">
                  <c:v>8.4999999999999992E-2</c:v>
                </c:pt>
                <c:pt idx="1">
                  <c:v>0.09</c:v>
                </c:pt>
                <c:pt idx="2">
                  <c:v>9.5000000000000001E-2</c:v>
                </c:pt>
                <c:pt idx="3">
                  <c:v>0.1</c:v>
                </c:pt>
                <c:pt idx="4">
                  <c:v>0.10500000000000001</c:v>
                </c:pt>
                <c:pt idx="5">
                  <c:v>0.11000000000000001</c:v>
                </c:pt>
                <c:pt idx="6">
                  <c:v>0.11500000000000002</c:v>
                </c:pt>
              </c:numCache>
            </c:numRef>
          </c:xVal>
          <c:yVal>
            <c:numRef>
              <c:f>估值!$I$36:$I$42</c:f>
              <c:numCache>
                <c:formatCode>#,##0.00_ ;[Red]\-#,##0.00\ </c:formatCode>
                <c:ptCount val="7"/>
                <c:pt idx="0">
                  <c:v>-0.52212269817133072</c:v>
                </c:pt>
                <c:pt idx="1">
                  <c:v>-0.28776603895534031</c:v>
                </c:pt>
                <c:pt idx="2">
                  <c:v>-0.1986726479925123</c:v>
                </c:pt>
                <c:pt idx="3">
                  <c:v>-0.1517372071264165</c:v>
                </c:pt>
                <c:pt idx="4">
                  <c:v>-0.12276182326408837</c:v>
                </c:pt>
                <c:pt idx="5">
                  <c:v>-0.10309333696974292</c:v>
                </c:pt>
                <c:pt idx="6">
                  <c:v>-8.8868173349840054E-2</c:v>
                </c:pt>
              </c:numCache>
            </c:numRef>
          </c:yVal>
          <c:smooth val="0"/>
          <c:extLst>
            <c:ext xmlns:c16="http://schemas.microsoft.com/office/drawing/2014/chart" uri="{C3380CC4-5D6E-409C-BE32-E72D297353CC}">
              <c16:uniqueId val="{00000000-25CA-D44E-B7E4-839C7C9633C6}"/>
            </c:ext>
          </c:extLst>
        </c:ser>
        <c:dLbls>
          <c:showLegendKey val="0"/>
          <c:showVal val="0"/>
          <c:showCatName val="0"/>
          <c:showSerName val="0"/>
          <c:showPercent val="0"/>
          <c:showBubbleSize val="0"/>
        </c:dLbls>
        <c:axId val="384067679"/>
        <c:axId val="384734303"/>
      </c:scatterChart>
      <c:valAx>
        <c:axId val="384067679"/>
        <c:scaling>
          <c:orientation val="minMax"/>
        </c:scaling>
        <c:delete val="0"/>
        <c:axPos val="b"/>
        <c:majorGridlines>
          <c:spPr>
            <a:ln w="9525" cap="flat" cmpd="sng" algn="ctr">
              <a:noFill/>
              <a:round/>
            </a:ln>
            <a:effectLst/>
          </c:spPr>
        </c:majorGridlines>
        <c:numFmt formatCode="0.00%" sourceLinked="1"/>
        <c:majorTickMark val="cross"/>
        <c:minorTickMark val="none"/>
        <c:tickLblPos val="high"/>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KaiTi" panose="02010609060101010101" pitchFamily="49" charset="-122"/>
                <a:ea typeface="KaiTi" panose="02010609060101010101" pitchFamily="49" charset="-122"/>
                <a:cs typeface="+mn-cs"/>
              </a:defRPr>
            </a:pPr>
            <a:endParaRPr lang="zh-CN"/>
          </a:p>
        </c:txPr>
        <c:crossAx val="384734303"/>
        <c:crosses val="autoZero"/>
        <c:crossBetween val="midCat"/>
      </c:valAx>
      <c:valAx>
        <c:axId val="384734303"/>
        <c:scaling>
          <c:orientation val="minMax"/>
        </c:scaling>
        <c:delete val="0"/>
        <c:axPos val="l"/>
        <c:majorGridlines>
          <c:spPr>
            <a:ln w="9525" cap="flat" cmpd="sng" algn="ctr">
              <a:noFill/>
              <a:round/>
            </a:ln>
            <a:effectLst/>
          </c:spPr>
        </c:majorGridlines>
        <c:numFmt formatCode="#,##0.00_ ;[Red]\-#,##0.00\ "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KaiTi" panose="02010609060101010101" pitchFamily="49" charset="-122"/>
                <a:ea typeface="KaiTi" panose="02010609060101010101" pitchFamily="49" charset="-122"/>
                <a:cs typeface="+mn-cs"/>
              </a:defRPr>
            </a:pPr>
            <a:endParaRPr lang="zh-CN"/>
          </a:p>
        </c:txPr>
        <c:crossAx val="384067679"/>
        <c:crosses val="autoZero"/>
        <c:crossBetween val="midCat"/>
      </c:valAx>
      <c:spPr>
        <a:noFill/>
        <a:ln>
          <a:noFill/>
        </a:ln>
        <a:effectLst/>
      </c:spPr>
    </c:plotArea>
    <c:plotVisOnly val="1"/>
    <c:dispBlanksAs val="gap"/>
    <c:showDLblsOverMax val="0"/>
  </c:chart>
  <c:spPr>
    <a:noFill/>
    <a:ln>
      <a:noFill/>
    </a:ln>
    <a:effectLst/>
  </c:spPr>
  <c:txPr>
    <a:bodyPr/>
    <a:lstStyle/>
    <a:p>
      <a:pPr>
        <a:defRPr sz="900" b="1" i="0" baseline="0">
          <a:latin typeface="KaiTi" panose="02010609060101010101" pitchFamily="49" charset="-122"/>
          <a:ea typeface="KaiTi" panose="02010609060101010101" pitchFamily="49" charset="-122"/>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01E659C-370E-0A46-AFAE-61CFF435974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Date Placeholder 2">
            <a:extLst>
              <a:ext uri="{FF2B5EF4-FFF2-40B4-BE49-F238E27FC236}">
                <a16:creationId xmlns:a16="http://schemas.microsoft.com/office/drawing/2014/main" id="{527C021B-5F00-354A-863F-F65C44249F7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615A60-DD27-2E4C-AC31-A1B146CFE740}" type="datetimeFigureOut">
              <a:rPr kumimoji="1" lang="zh-CN" altLang="en-US" smtClean="0"/>
              <a:t>2024/1/10</a:t>
            </a:fld>
            <a:endParaRPr kumimoji="1" lang="zh-CN" altLang="en-US"/>
          </a:p>
        </p:txBody>
      </p:sp>
      <p:sp>
        <p:nvSpPr>
          <p:cNvPr id="4" name="Footer Placeholder 3">
            <a:extLst>
              <a:ext uri="{FF2B5EF4-FFF2-40B4-BE49-F238E27FC236}">
                <a16:creationId xmlns:a16="http://schemas.microsoft.com/office/drawing/2014/main" id="{0676F2D5-721F-CB45-B9E8-B7453FD0DF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Slide Number Placeholder 4">
            <a:extLst>
              <a:ext uri="{FF2B5EF4-FFF2-40B4-BE49-F238E27FC236}">
                <a16:creationId xmlns:a16="http://schemas.microsoft.com/office/drawing/2014/main" id="{3D3A0505-9F28-F14C-9901-F904916E3C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505CCF-967A-5F42-8397-235489C495A4}" type="slidenum">
              <a:rPr kumimoji="1" lang="zh-CN" altLang="en-US" smtClean="0"/>
              <a:t>‹#›</a:t>
            </a:fld>
            <a:endParaRPr kumimoji="1" lang="zh-CN" altLang="en-US"/>
          </a:p>
        </p:txBody>
      </p:sp>
    </p:spTree>
    <p:extLst>
      <p:ext uri="{BB962C8B-B14F-4D97-AF65-F5344CB8AC3E}">
        <p14:creationId xmlns:p14="http://schemas.microsoft.com/office/powerpoint/2010/main" val="27059726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EF768-25C9-EC47-9839-2B0A2A78F85C}" type="datetimeFigureOut">
              <a:rPr kumimoji="1" lang="zh-CN" altLang="en-US" smtClean="0"/>
              <a:t>2024/1/10</a:t>
            </a:fld>
            <a:endParaRPr kumimoji="1"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67E9DA-75C2-F34C-A720-43D8810ADEA3}" type="slidenum">
              <a:rPr kumimoji="1" lang="zh-CN" altLang="en-US" smtClean="0"/>
              <a:t>‹#›</a:t>
            </a:fld>
            <a:endParaRPr kumimoji="1" lang="zh-CN" altLang="en-US"/>
          </a:p>
        </p:txBody>
      </p:sp>
    </p:spTree>
    <p:extLst>
      <p:ext uri="{BB962C8B-B14F-4D97-AF65-F5344CB8AC3E}">
        <p14:creationId xmlns:p14="http://schemas.microsoft.com/office/powerpoint/2010/main" val="97868022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67E9DA-75C2-F34C-A720-43D8810ADEA3}" type="slidenum">
              <a:rPr kumimoji="1" lang="zh-CN" altLang="en-US" smtClean="0"/>
              <a:t>2</a:t>
            </a:fld>
            <a:endParaRPr kumimoji="1" lang="zh-CN" altLang="en-US"/>
          </a:p>
        </p:txBody>
      </p:sp>
    </p:spTree>
    <p:extLst>
      <p:ext uri="{BB962C8B-B14F-4D97-AF65-F5344CB8AC3E}">
        <p14:creationId xmlns:p14="http://schemas.microsoft.com/office/powerpoint/2010/main" val="974422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0" i="0" dirty="0">
                <a:solidFill>
                  <a:srgbClr val="000000"/>
                </a:solidFill>
                <a:effectLst/>
                <a:latin typeface="ArialMT"/>
              </a:rPr>
              <a:t>J&amp;T </a:t>
            </a:r>
            <a:r>
              <a:rPr lang="en-US" altLang="zh-CN" sz="1800" b="0" i="0" dirty="0" err="1">
                <a:solidFill>
                  <a:srgbClr val="000000"/>
                </a:solidFill>
                <a:effectLst/>
                <a:latin typeface="ArialMT"/>
              </a:rPr>
              <a:t>Global's</a:t>
            </a:r>
            <a:r>
              <a:rPr lang="en-US" altLang="zh-CN" sz="1800" b="0" i="0" dirty="0">
                <a:solidFill>
                  <a:srgbClr val="000000"/>
                </a:solidFill>
                <a:effectLst/>
                <a:latin typeface="ArialMT"/>
              </a:rPr>
              <a:t> business relies heavily on the growth of the e-commerce industry as it provides express delivery services to e-commerce platforms and merchants.</a:t>
            </a:r>
            <a:r>
              <a:rPr lang="en-US" altLang="zh-CN" dirty="0"/>
              <a:t> </a:t>
            </a:r>
          </a:p>
          <a:p>
            <a:r>
              <a:rPr lang="en-US" altLang="zh-CN" sz="1800" b="0" i="0" dirty="0">
                <a:solidFill>
                  <a:srgbClr val="000000"/>
                </a:solidFill>
                <a:effectLst/>
                <a:latin typeface="ArialMT"/>
              </a:rPr>
              <a:t>Bolstered by regional sponsors' resources and experience, the Company is well-positioned to connect the marketplaces and merchants to New Markets, while achieving the reduction of capital expenditure. </a:t>
            </a:r>
            <a:br>
              <a:rPr lang="en-US" altLang="zh-CN" dirty="0"/>
            </a:br>
            <a:br>
              <a:rPr lang="en-US" altLang="zh-CN" dirty="0"/>
            </a:br>
            <a:endParaRPr lang="zh-CN" altLang="en-US" dirty="0"/>
          </a:p>
        </p:txBody>
      </p:sp>
      <p:sp>
        <p:nvSpPr>
          <p:cNvPr id="4" name="灯片编号占位符 3"/>
          <p:cNvSpPr>
            <a:spLocks noGrp="1"/>
          </p:cNvSpPr>
          <p:nvPr>
            <p:ph type="sldNum" sz="quarter" idx="5"/>
          </p:nvPr>
        </p:nvSpPr>
        <p:spPr/>
        <p:txBody>
          <a:bodyPr/>
          <a:lstStyle/>
          <a:p>
            <a:fld id="{5667E9DA-75C2-F34C-A720-43D8810ADEA3}" type="slidenum">
              <a:rPr kumimoji="1" lang="zh-CN" altLang="en-US" smtClean="0"/>
              <a:t>5</a:t>
            </a:fld>
            <a:endParaRPr kumimoji="1" lang="zh-CN" altLang="en-US"/>
          </a:p>
        </p:txBody>
      </p:sp>
    </p:spTree>
    <p:extLst>
      <p:ext uri="{BB962C8B-B14F-4D97-AF65-F5344CB8AC3E}">
        <p14:creationId xmlns:p14="http://schemas.microsoft.com/office/powerpoint/2010/main" val="2845638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67E9DA-75C2-F34C-A720-43D8810ADEA3}"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0767871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589748421"/>
              </p:ext>
            </p:extLst>
          </p:nvPr>
        </p:nvGraphicFramePr>
        <p:xfrm>
          <a:off x="1869" y="1508"/>
          <a:ext cx="1868" cy="1507"/>
        </p:xfrm>
        <a:graphic>
          <a:graphicData uri="http://schemas.openxmlformats.org/presentationml/2006/ole">
            <mc:AlternateContent xmlns:mc="http://schemas.openxmlformats.org/markup-compatibility/2006">
              <mc:Choice xmlns:v="urn:schemas-microsoft-com:vml" Requires="v">
                <p:oleObj spid="_x0000_s2050" name="think-cell 幻灯片" r:id="rId4" imgW="526" imgH="526" progId="TCLayout.ActiveDocument.1">
                  <p:embed/>
                </p:oleObj>
              </mc:Choice>
              <mc:Fallback>
                <p:oleObj name="think-cell 幻灯片" r:id="rId4" imgW="526" imgH="526" progId="TCLayout.ActiveDocument.1">
                  <p:embed/>
                  <p:pic>
                    <p:nvPicPr>
                      <p:cNvPr id="3" name="Object 2" hidden="1"/>
                      <p:cNvPicPr/>
                      <p:nvPr/>
                    </p:nvPicPr>
                    <p:blipFill>
                      <a:blip r:embed="rId5"/>
                      <a:stretch>
                        <a:fillRect/>
                      </a:stretch>
                    </p:blipFill>
                    <p:spPr>
                      <a:xfrm>
                        <a:off x="1869" y="1508"/>
                        <a:ext cx="1868" cy="1507"/>
                      </a:xfrm>
                      <a:prstGeom prst="rect">
                        <a:avLst/>
                      </a:prstGeom>
                    </p:spPr>
                  </p:pic>
                </p:oleObj>
              </mc:Fallback>
            </mc:AlternateContent>
          </a:graphicData>
        </a:graphic>
      </p:graphicFrame>
      <p:sp>
        <p:nvSpPr>
          <p:cNvPr id="8" name="Rectangle 2">
            <a:extLst>
              <a:ext uri="{FF2B5EF4-FFF2-40B4-BE49-F238E27FC236}">
                <a16:creationId xmlns:a16="http://schemas.microsoft.com/office/drawing/2014/main" id="{8D043135-4B86-1240-ADA6-51E389CB687E}"/>
              </a:ext>
            </a:extLst>
          </p:cNvPr>
          <p:cNvSpPr>
            <a:spLocks noGrp="1" noChangeArrowheads="1"/>
          </p:cNvSpPr>
          <p:nvPr>
            <p:ph type="title"/>
          </p:nvPr>
        </p:nvSpPr>
        <p:spPr bwMode="gray">
          <a:xfrm>
            <a:off x="0" y="390261"/>
            <a:ext cx="11635273" cy="470728"/>
          </a:xfrm>
          <a:prstGeom prst="rect">
            <a:avLst/>
          </a:prstGeom>
          <a:noFill/>
          <a:ln w="9525">
            <a:noFill/>
            <a:miter lim="800000"/>
            <a:headEnd/>
            <a:tailEnd/>
          </a:ln>
          <a:effectLst/>
        </p:spPr>
        <p:txBody>
          <a:bodyPr vert="horz" wrap="square" lIns="0" tIns="0" rIns="72000" bIns="0" numCol="1" anchor="ctr" anchorCtr="0" compatLnSpc="1">
            <a:prstTxWarp prst="textNoShape">
              <a:avLst/>
            </a:prstTxWarp>
          </a:bodyPr>
          <a:lstStyle/>
          <a:p>
            <a:pPr lvl="0"/>
            <a:endParaRPr lang="en-CA" noProof="1"/>
          </a:p>
        </p:txBody>
      </p:sp>
      <p:graphicFrame>
        <p:nvGraphicFramePr>
          <p:cNvPr id="5" name="Table 4">
            <a:extLst>
              <a:ext uri="{FF2B5EF4-FFF2-40B4-BE49-F238E27FC236}">
                <a16:creationId xmlns:a16="http://schemas.microsoft.com/office/drawing/2014/main" id="{0779A29E-4104-E647-A7E5-56683E9E5992}"/>
              </a:ext>
            </a:extLst>
          </p:cNvPr>
          <p:cNvGraphicFramePr>
            <a:graphicFrameLocks noGrp="1"/>
          </p:cNvGraphicFramePr>
          <p:nvPr userDrawn="1">
            <p:extLst>
              <p:ext uri="{D42A27DB-BD31-4B8C-83A1-F6EECF244321}">
                <p14:modId xmlns:p14="http://schemas.microsoft.com/office/powerpoint/2010/main" val="340124522"/>
              </p:ext>
            </p:extLst>
          </p:nvPr>
        </p:nvGraphicFramePr>
        <p:xfrm>
          <a:off x="-1" y="0"/>
          <a:ext cx="12192001" cy="370840"/>
        </p:xfrm>
        <a:graphic>
          <a:graphicData uri="http://schemas.openxmlformats.org/drawingml/2006/table">
            <a:tbl>
              <a:tblPr firstRow="1" bandRow="1">
                <a:tableStyleId>{5C22544A-7EE6-4342-B048-85BDC9FD1C3A}</a:tableStyleId>
              </a:tblPr>
              <a:tblGrid>
                <a:gridCol w="2250039">
                  <a:extLst>
                    <a:ext uri="{9D8B030D-6E8A-4147-A177-3AD203B41FA5}">
                      <a16:colId xmlns:a16="http://schemas.microsoft.com/office/drawing/2014/main" val="3405475413"/>
                    </a:ext>
                  </a:extLst>
                </a:gridCol>
                <a:gridCol w="2470255">
                  <a:extLst>
                    <a:ext uri="{9D8B030D-6E8A-4147-A177-3AD203B41FA5}">
                      <a16:colId xmlns:a16="http://schemas.microsoft.com/office/drawing/2014/main" val="3288562377"/>
                    </a:ext>
                  </a:extLst>
                </a:gridCol>
                <a:gridCol w="2546851">
                  <a:extLst>
                    <a:ext uri="{9D8B030D-6E8A-4147-A177-3AD203B41FA5}">
                      <a16:colId xmlns:a16="http://schemas.microsoft.com/office/drawing/2014/main" val="959657738"/>
                    </a:ext>
                  </a:extLst>
                </a:gridCol>
                <a:gridCol w="2479829">
                  <a:extLst>
                    <a:ext uri="{9D8B030D-6E8A-4147-A177-3AD203B41FA5}">
                      <a16:colId xmlns:a16="http://schemas.microsoft.com/office/drawing/2014/main" val="3755919637"/>
                    </a:ext>
                  </a:extLst>
                </a:gridCol>
                <a:gridCol w="2445027">
                  <a:extLst>
                    <a:ext uri="{9D8B030D-6E8A-4147-A177-3AD203B41FA5}">
                      <a16:colId xmlns:a16="http://schemas.microsoft.com/office/drawing/2014/main" val="2718134255"/>
                    </a:ext>
                  </a:extLst>
                </a:gridCol>
              </a:tblGrid>
              <a:tr h="370840">
                <a:tc>
                  <a:txBody>
                    <a:bodyPr/>
                    <a:lstStyle/>
                    <a:p>
                      <a:pPr algn="ctr"/>
                      <a:r>
                        <a:rPr lang="en-US" altLang="zh-CN" sz="1600" b="1" dirty="0">
                          <a:solidFill>
                            <a:schemeClr val="bg1"/>
                          </a:solidFill>
                        </a:rPr>
                        <a:t>Executive</a:t>
                      </a:r>
                      <a:r>
                        <a:rPr lang="zh-CN" altLang="en-US" sz="1600" b="1" dirty="0">
                          <a:solidFill>
                            <a:schemeClr val="bg1"/>
                          </a:solidFill>
                        </a:rPr>
                        <a:t> </a:t>
                      </a:r>
                      <a:r>
                        <a:rPr lang="en-US" altLang="zh-CN" sz="1600" b="1" dirty="0">
                          <a:solidFill>
                            <a:schemeClr val="bg1"/>
                          </a:solidFill>
                        </a:rPr>
                        <a:t>Summary</a:t>
                      </a:r>
                      <a:endParaRPr lang="zh-CN" altLang="en-US" sz="1600" b="1" dirty="0">
                        <a:solidFill>
                          <a:schemeClr val="bg1"/>
                        </a:solidFill>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CN" sz="1600" dirty="0">
                          <a:solidFill>
                            <a:schemeClr val="tx2">
                              <a:lumMod val="65000"/>
                            </a:schemeClr>
                          </a:solidFill>
                        </a:rPr>
                        <a:t>Company</a:t>
                      </a:r>
                      <a:r>
                        <a:rPr lang="zh-CN" altLang="en-US" sz="1600" dirty="0">
                          <a:solidFill>
                            <a:schemeClr val="tx2">
                              <a:lumMod val="65000"/>
                            </a:schemeClr>
                          </a:solidFill>
                        </a:rPr>
                        <a:t> </a:t>
                      </a:r>
                      <a:r>
                        <a:rPr lang="en-US" altLang="zh-CN" sz="1600" dirty="0">
                          <a:solidFill>
                            <a:schemeClr val="tx2">
                              <a:lumMod val="65000"/>
                            </a:schemeClr>
                          </a:solidFill>
                        </a:rPr>
                        <a:t>Overview</a:t>
                      </a:r>
                      <a:endParaRPr lang="zh-CN" altLang="en-US" sz="1600" dirty="0">
                        <a:solidFill>
                          <a:schemeClr val="tx2">
                            <a:lumMod val="65000"/>
                          </a:schemeClr>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altLang="zh-CN" sz="1600" dirty="0">
                          <a:solidFill>
                            <a:schemeClr val="tx2">
                              <a:lumMod val="65000"/>
                            </a:schemeClr>
                          </a:solidFill>
                        </a:rPr>
                        <a:t>Sales Forecasts</a:t>
                      </a:r>
                      <a:endParaRPr lang="zh-CN" altLang="en-US" sz="1600" dirty="0">
                        <a:solidFill>
                          <a:schemeClr val="tx2">
                            <a:lumMod val="65000"/>
                          </a:schemeClr>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altLang="zh-CN" sz="1600" dirty="0">
                          <a:solidFill>
                            <a:schemeClr val="tx2">
                              <a:lumMod val="65000"/>
                            </a:schemeClr>
                          </a:solidFill>
                        </a:rPr>
                        <a:t>Financial Statements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altLang="zh-CN" sz="1600" dirty="0">
                          <a:solidFill>
                            <a:schemeClr val="tx2">
                              <a:lumMod val="65000"/>
                            </a:schemeClr>
                          </a:solidFill>
                        </a:rPr>
                        <a:t>Firm Valuation</a:t>
                      </a:r>
                      <a:endParaRPr lang="zh-CN" altLang="en-US" sz="1600" dirty="0">
                        <a:solidFill>
                          <a:schemeClr val="tx2">
                            <a:lumMod val="65000"/>
                          </a:schemeClr>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922644942"/>
                  </a:ext>
                </a:extLst>
              </a:tr>
            </a:tbl>
          </a:graphicData>
        </a:graphic>
      </p:graphicFrame>
    </p:spTree>
    <p:extLst>
      <p:ext uri="{BB962C8B-B14F-4D97-AF65-F5344CB8AC3E}">
        <p14:creationId xmlns:p14="http://schemas.microsoft.com/office/powerpoint/2010/main" val="4121007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792314176"/>
              </p:ext>
            </p:extLst>
          </p:nvPr>
        </p:nvGraphicFramePr>
        <p:xfrm>
          <a:off x="1869" y="1508"/>
          <a:ext cx="1868" cy="1507"/>
        </p:xfrm>
        <a:graphic>
          <a:graphicData uri="http://schemas.openxmlformats.org/presentationml/2006/ole">
            <mc:AlternateContent xmlns:mc="http://schemas.openxmlformats.org/markup-compatibility/2006">
              <mc:Choice xmlns:v="urn:schemas-microsoft-com:vml" Requires="v">
                <p:oleObj spid="_x0000_s3074" name="think-cell 幻灯片" r:id="rId4" imgW="526" imgH="526" progId="TCLayout.ActiveDocument.1">
                  <p:embed/>
                </p:oleObj>
              </mc:Choice>
              <mc:Fallback>
                <p:oleObj name="think-cell 幻灯片" r:id="rId4" imgW="526" imgH="526" progId="TCLayout.ActiveDocument.1">
                  <p:embed/>
                  <p:pic>
                    <p:nvPicPr>
                      <p:cNvPr id="3" name="Object 2" hidden="1"/>
                      <p:cNvPicPr/>
                      <p:nvPr/>
                    </p:nvPicPr>
                    <p:blipFill>
                      <a:blip r:embed="rId5"/>
                      <a:stretch>
                        <a:fillRect/>
                      </a:stretch>
                    </p:blipFill>
                    <p:spPr>
                      <a:xfrm>
                        <a:off x="1869" y="1508"/>
                        <a:ext cx="1868" cy="1507"/>
                      </a:xfrm>
                      <a:prstGeom prst="rect">
                        <a:avLst/>
                      </a:prstGeom>
                    </p:spPr>
                  </p:pic>
                </p:oleObj>
              </mc:Fallback>
            </mc:AlternateContent>
          </a:graphicData>
        </a:graphic>
      </p:graphicFrame>
      <p:sp>
        <p:nvSpPr>
          <p:cNvPr id="8" name="Rectangle 2">
            <a:extLst>
              <a:ext uri="{FF2B5EF4-FFF2-40B4-BE49-F238E27FC236}">
                <a16:creationId xmlns:a16="http://schemas.microsoft.com/office/drawing/2014/main" id="{8D043135-4B86-1240-ADA6-51E389CB687E}"/>
              </a:ext>
            </a:extLst>
          </p:cNvPr>
          <p:cNvSpPr>
            <a:spLocks noGrp="1" noChangeArrowheads="1"/>
          </p:cNvSpPr>
          <p:nvPr>
            <p:ph type="title"/>
          </p:nvPr>
        </p:nvSpPr>
        <p:spPr bwMode="gray">
          <a:xfrm>
            <a:off x="0" y="390261"/>
            <a:ext cx="11635273" cy="470728"/>
          </a:xfrm>
          <a:prstGeom prst="rect">
            <a:avLst/>
          </a:prstGeom>
          <a:noFill/>
          <a:ln w="9525">
            <a:noFill/>
            <a:miter lim="800000"/>
            <a:headEnd/>
            <a:tailEnd/>
          </a:ln>
          <a:effectLst/>
        </p:spPr>
        <p:txBody>
          <a:bodyPr vert="horz" wrap="square" lIns="0" tIns="0" rIns="72000" bIns="0" numCol="1" anchor="ctr" anchorCtr="0" compatLnSpc="1">
            <a:prstTxWarp prst="textNoShape">
              <a:avLst/>
            </a:prstTxWarp>
          </a:bodyPr>
          <a:lstStyle/>
          <a:p>
            <a:pPr lvl="0"/>
            <a:endParaRPr lang="en-CA" noProof="1"/>
          </a:p>
        </p:txBody>
      </p:sp>
      <p:graphicFrame>
        <p:nvGraphicFramePr>
          <p:cNvPr id="2" name="Table 4">
            <a:extLst>
              <a:ext uri="{FF2B5EF4-FFF2-40B4-BE49-F238E27FC236}">
                <a16:creationId xmlns:a16="http://schemas.microsoft.com/office/drawing/2014/main" id="{1D80C2A2-16E7-F856-42D1-70CA5EC76953}"/>
              </a:ext>
            </a:extLst>
          </p:cNvPr>
          <p:cNvGraphicFramePr>
            <a:graphicFrameLocks noGrp="1"/>
          </p:cNvGraphicFramePr>
          <p:nvPr userDrawn="1">
            <p:extLst>
              <p:ext uri="{D42A27DB-BD31-4B8C-83A1-F6EECF244321}">
                <p14:modId xmlns:p14="http://schemas.microsoft.com/office/powerpoint/2010/main" val="515995281"/>
              </p:ext>
            </p:extLst>
          </p:nvPr>
        </p:nvGraphicFramePr>
        <p:xfrm>
          <a:off x="-1" y="0"/>
          <a:ext cx="12192001" cy="370840"/>
        </p:xfrm>
        <a:graphic>
          <a:graphicData uri="http://schemas.openxmlformats.org/drawingml/2006/table">
            <a:tbl>
              <a:tblPr firstRow="1" bandRow="1">
                <a:tableStyleId>{5C22544A-7EE6-4342-B048-85BDC9FD1C3A}</a:tableStyleId>
              </a:tblPr>
              <a:tblGrid>
                <a:gridCol w="2250039">
                  <a:extLst>
                    <a:ext uri="{9D8B030D-6E8A-4147-A177-3AD203B41FA5}">
                      <a16:colId xmlns:a16="http://schemas.microsoft.com/office/drawing/2014/main" val="3405475413"/>
                    </a:ext>
                  </a:extLst>
                </a:gridCol>
                <a:gridCol w="2470255">
                  <a:extLst>
                    <a:ext uri="{9D8B030D-6E8A-4147-A177-3AD203B41FA5}">
                      <a16:colId xmlns:a16="http://schemas.microsoft.com/office/drawing/2014/main" val="3288562377"/>
                    </a:ext>
                  </a:extLst>
                </a:gridCol>
                <a:gridCol w="2546851">
                  <a:extLst>
                    <a:ext uri="{9D8B030D-6E8A-4147-A177-3AD203B41FA5}">
                      <a16:colId xmlns:a16="http://schemas.microsoft.com/office/drawing/2014/main" val="959657738"/>
                    </a:ext>
                  </a:extLst>
                </a:gridCol>
                <a:gridCol w="2479829">
                  <a:extLst>
                    <a:ext uri="{9D8B030D-6E8A-4147-A177-3AD203B41FA5}">
                      <a16:colId xmlns:a16="http://schemas.microsoft.com/office/drawing/2014/main" val="3755919637"/>
                    </a:ext>
                  </a:extLst>
                </a:gridCol>
                <a:gridCol w="2445027">
                  <a:extLst>
                    <a:ext uri="{9D8B030D-6E8A-4147-A177-3AD203B41FA5}">
                      <a16:colId xmlns:a16="http://schemas.microsoft.com/office/drawing/2014/main" val="2718134255"/>
                    </a:ext>
                  </a:extLst>
                </a:gridCol>
              </a:tblGrid>
              <a:tr h="370840">
                <a:tc>
                  <a:txBody>
                    <a:bodyPr/>
                    <a:lstStyle/>
                    <a:p>
                      <a:pPr algn="ctr"/>
                      <a:r>
                        <a:rPr lang="en-US" altLang="zh-CN" sz="1600" b="1" dirty="0">
                          <a:solidFill>
                            <a:schemeClr val="accent6"/>
                          </a:solidFill>
                        </a:rPr>
                        <a:t>Executive</a:t>
                      </a:r>
                      <a:r>
                        <a:rPr lang="zh-CN" altLang="en-US" sz="1600" b="1" dirty="0">
                          <a:solidFill>
                            <a:schemeClr val="accent6"/>
                          </a:solidFill>
                        </a:rPr>
                        <a:t> </a:t>
                      </a:r>
                      <a:r>
                        <a:rPr lang="en-US" altLang="zh-CN" sz="1600" b="1" dirty="0">
                          <a:solidFill>
                            <a:schemeClr val="accent6"/>
                          </a:solidFill>
                        </a:rPr>
                        <a:t>Summary</a:t>
                      </a:r>
                      <a:endParaRPr lang="zh-CN" altLang="en-US" sz="1600" b="1" dirty="0">
                        <a:solidFill>
                          <a:schemeClr val="accent6"/>
                        </a:solidFill>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altLang="zh-CN" sz="1600" dirty="0">
                          <a:solidFill>
                            <a:schemeClr val="bg1"/>
                          </a:solidFill>
                        </a:rPr>
                        <a:t>Company</a:t>
                      </a:r>
                      <a:r>
                        <a:rPr lang="zh-CN" altLang="en-US" sz="1600" dirty="0">
                          <a:solidFill>
                            <a:schemeClr val="bg1"/>
                          </a:solidFill>
                        </a:rPr>
                        <a:t> </a:t>
                      </a:r>
                      <a:r>
                        <a:rPr lang="en-US" altLang="zh-CN" sz="1600" dirty="0">
                          <a:solidFill>
                            <a:schemeClr val="bg1"/>
                          </a:solidFill>
                        </a:rPr>
                        <a:t>Overview</a:t>
                      </a:r>
                      <a:endParaRPr lang="zh-CN" altLang="en-US" sz="16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CN" sz="1600" dirty="0">
                          <a:solidFill>
                            <a:schemeClr val="tx2">
                              <a:lumMod val="65000"/>
                            </a:schemeClr>
                          </a:solidFill>
                        </a:rPr>
                        <a:t>Sales Forecasts</a:t>
                      </a:r>
                      <a:endParaRPr lang="zh-CN" altLang="en-US" sz="1600" dirty="0">
                        <a:solidFill>
                          <a:schemeClr val="tx2">
                            <a:lumMod val="65000"/>
                          </a:schemeClr>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altLang="zh-CN" sz="1600" dirty="0">
                          <a:solidFill>
                            <a:schemeClr val="tx2">
                              <a:lumMod val="65000"/>
                            </a:schemeClr>
                          </a:solidFill>
                        </a:rPr>
                        <a:t>Financial Statements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altLang="zh-CN" sz="1600" dirty="0">
                          <a:solidFill>
                            <a:schemeClr val="tx2">
                              <a:lumMod val="65000"/>
                            </a:schemeClr>
                          </a:solidFill>
                        </a:rPr>
                        <a:t>Firm Valuation</a:t>
                      </a:r>
                      <a:endParaRPr lang="zh-CN" altLang="en-US" sz="1600" dirty="0">
                        <a:solidFill>
                          <a:schemeClr val="tx2">
                            <a:lumMod val="65000"/>
                          </a:schemeClr>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922644942"/>
                  </a:ext>
                </a:extLst>
              </a:tr>
            </a:tbl>
          </a:graphicData>
        </a:graphic>
      </p:graphicFrame>
    </p:spTree>
    <p:extLst>
      <p:ext uri="{BB962C8B-B14F-4D97-AF65-F5344CB8AC3E}">
        <p14:creationId xmlns:p14="http://schemas.microsoft.com/office/powerpoint/2010/main" val="24696544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78976294"/>
              </p:ext>
            </p:extLst>
          </p:nvPr>
        </p:nvGraphicFramePr>
        <p:xfrm>
          <a:off x="1869" y="1508"/>
          <a:ext cx="1868" cy="1507"/>
        </p:xfrm>
        <a:graphic>
          <a:graphicData uri="http://schemas.openxmlformats.org/presentationml/2006/ole">
            <mc:AlternateContent xmlns:mc="http://schemas.openxmlformats.org/markup-compatibility/2006">
              <mc:Choice xmlns:v="urn:schemas-microsoft-com:vml" Requires="v">
                <p:oleObj spid="_x0000_s4098" name="think-cell 幻灯片" r:id="rId4" imgW="526" imgH="526" progId="TCLayout.ActiveDocument.1">
                  <p:embed/>
                </p:oleObj>
              </mc:Choice>
              <mc:Fallback>
                <p:oleObj name="think-cell 幻灯片" r:id="rId4" imgW="526" imgH="526" progId="TCLayout.ActiveDocument.1">
                  <p:embed/>
                  <p:pic>
                    <p:nvPicPr>
                      <p:cNvPr id="3" name="Object 2" hidden="1"/>
                      <p:cNvPicPr/>
                      <p:nvPr/>
                    </p:nvPicPr>
                    <p:blipFill>
                      <a:blip r:embed="rId5"/>
                      <a:stretch>
                        <a:fillRect/>
                      </a:stretch>
                    </p:blipFill>
                    <p:spPr>
                      <a:xfrm>
                        <a:off x="1869" y="1508"/>
                        <a:ext cx="1868" cy="1507"/>
                      </a:xfrm>
                      <a:prstGeom prst="rect">
                        <a:avLst/>
                      </a:prstGeom>
                    </p:spPr>
                  </p:pic>
                </p:oleObj>
              </mc:Fallback>
            </mc:AlternateContent>
          </a:graphicData>
        </a:graphic>
      </p:graphicFrame>
      <p:sp>
        <p:nvSpPr>
          <p:cNvPr id="8" name="Rectangle 2">
            <a:extLst>
              <a:ext uri="{FF2B5EF4-FFF2-40B4-BE49-F238E27FC236}">
                <a16:creationId xmlns:a16="http://schemas.microsoft.com/office/drawing/2014/main" id="{8D043135-4B86-1240-ADA6-51E389CB687E}"/>
              </a:ext>
            </a:extLst>
          </p:cNvPr>
          <p:cNvSpPr>
            <a:spLocks noGrp="1" noChangeArrowheads="1"/>
          </p:cNvSpPr>
          <p:nvPr>
            <p:ph type="title"/>
          </p:nvPr>
        </p:nvSpPr>
        <p:spPr bwMode="gray">
          <a:xfrm>
            <a:off x="0" y="390261"/>
            <a:ext cx="11635273" cy="470728"/>
          </a:xfrm>
          <a:prstGeom prst="rect">
            <a:avLst/>
          </a:prstGeom>
          <a:noFill/>
          <a:ln w="9525">
            <a:noFill/>
            <a:miter lim="800000"/>
            <a:headEnd/>
            <a:tailEnd/>
          </a:ln>
          <a:effectLst/>
        </p:spPr>
        <p:txBody>
          <a:bodyPr vert="horz" wrap="square" lIns="0" tIns="0" rIns="72000" bIns="0" numCol="1" anchor="ctr" anchorCtr="0" compatLnSpc="1">
            <a:prstTxWarp prst="textNoShape">
              <a:avLst/>
            </a:prstTxWarp>
          </a:bodyPr>
          <a:lstStyle/>
          <a:p>
            <a:pPr lvl="0"/>
            <a:endParaRPr lang="en-CA" noProof="1"/>
          </a:p>
        </p:txBody>
      </p:sp>
      <p:graphicFrame>
        <p:nvGraphicFramePr>
          <p:cNvPr id="4" name="Table 4">
            <a:extLst>
              <a:ext uri="{FF2B5EF4-FFF2-40B4-BE49-F238E27FC236}">
                <a16:creationId xmlns:a16="http://schemas.microsoft.com/office/drawing/2014/main" id="{BFA24FEB-FF42-E82A-64BA-184B7855EA28}"/>
              </a:ext>
            </a:extLst>
          </p:cNvPr>
          <p:cNvGraphicFramePr>
            <a:graphicFrameLocks noGrp="1"/>
          </p:cNvGraphicFramePr>
          <p:nvPr userDrawn="1">
            <p:extLst>
              <p:ext uri="{D42A27DB-BD31-4B8C-83A1-F6EECF244321}">
                <p14:modId xmlns:p14="http://schemas.microsoft.com/office/powerpoint/2010/main" val="307785550"/>
              </p:ext>
            </p:extLst>
          </p:nvPr>
        </p:nvGraphicFramePr>
        <p:xfrm>
          <a:off x="-1" y="0"/>
          <a:ext cx="12192001" cy="370840"/>
        </p:xfrm>
        <a:graphic>
          <a:graphicData uri="http://schemas.openxmlformats.org/drawingml/2006/table">
            <a:tbl>
              <a:tblPr firstRow="1" bandRow="1">
                <a:tableStyleId>{5C22544A-7EE6-4342-B048-85BDC9FD1C3A}</a:tableStyleId>
              </a:tblPr>
              <a:tblGrid>
                <a:gridCol w="2250039">
                  <a:extLst>
                    <a:ext uri="{9D8B030D-6E8A-4147-A177-3AD203B41FA5}">
                      <a16:colId xmlns:a16="http://schemas.microsoft.com/office/drawing/2014/main" val="3405475413"/>
                    </a:ext>
                  </a:extLst>
                </a:gridCol>
                <a:gridCol w="2470255">
                  <a:extLst>
                    <a:ext uri="{9D8B030D-6E8A-4147-A177-3AD203B41FA5}">
                      <a16:colId xmlns:a16="http://schemas.microsoft.com/office/drawing/2014/main" val="3288562377"/>
                    </a:ext>
                  </a:extLst>
                </a:gridCol>
                <a:gridCol w="2546851">
                  <a:extLst>
                    <a:ext uri="{9D8B030D-6E8A-4147-A177-3AD203B41FA5}">
                      <a16:colId xmlns:a16="http://schemas.microsoft.com/office/drawing/2014/main" val="959657738"/>
                    </a:ext>
                  </a:extLst>
                </a:gridCol>
                <a:gridCol w="2479829">
                  <a:extLst>
                    <a:ext uri="{9D8B030D-6E8A-4147-A177-3AD203B41FA5}">
                      <a16:colId xmlns:a16="http://schemas.microsoft.com/office/drawing/2014/main" val="3755919637"/>
                    </a:ext>
                  </a:extLst>
                </a:gridCol>
                <a:gridCol w="2445027">
                  <a:extLst>
                    <a:ext uri="{9D8B030D-6E8A-4147-A177-3AD203B41FA5}">
                      <a16:colId xmlns:a16="http://schemas.microsoft.com/office/drawing/2014/main" val="2718134255"/>
                    </a:ext>
                  </a:extLst>
                </a:gridCol>
              </a:tblGrid>
              <a:tr h="370840">
                <a:tc>
                  <a:txBody>
                    <a:bodyPr/>
                    <a:lstStyle/>
                    <a:p>
                      <a:pPr algn="ctr"/>
                      <a:r>
                        <a:rPr lang="en-US" altLang="zh-CN" sz="1600" b="1" dirty="0">
                          <a:solidFill>
                            <a:schemeClr val="accent6"/>
                          </a:solidFill>
                        </a:rPr>
                        <a:t>Executive</a:t>
                      </a:r>
                      <a:r>
                        <a:rPr lang="zh-CN" altLang="en-US" sz="1600" b="1" dirty="0">
                          <a:solidFill>
                            <a:schemeClr val="accent6"/>
                          </a:solidFill>
                        </a:rPr>
                        <a:t> </a:t>
                      </a:r>
                      <a:r>
                        <a:rPr lang="en-US" altLang="zh-CN" sz="1600" b="1" dirty="0">
                          <a:solidFill>
                            <a:schemeClr val="accent6"/>
                          </a:solidFill>
                        </a:rPr>
                        <a:t>Summary</a:t>
                      </a:r>
                      <a:endParaRPr lang="zh-CN" altLang="en-US" sz="1600" b="1" dirty="0">
                        <a:solidFill>
                          <a:schemeClr val="accent6"/>
                        </a:solidFill>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altLang="zh-CN" sz="1600" dirty="0">
                          <a:solidFill>
                            <a:schemeClr val="accent6"/>
                          </a:solidFill>
                        </a:rPr>
                        <a:t>Company</a:t>
                      </a:r>
                      <a:r>
                        <a:rPr lang="zh-CN" altLang="en-US" sz="1600" dirty="0">
                          <a:solidFill>
                            <a:schemeClr val="bg1"/>
                          </a:solidFill>
                        </a:rPr>
                        <a:t> </a:t>
                      </a:r>
                      <a:r>
                        <a:rPr lang="en-US" altLang="zh-CN" sz="1600" dirty="0">
                          <a:solidFill>
                            <a:schemeClr val="accent6"/>
                          </a:solidFill>
                        </a:rPr>
                        <a:t>Overview</a:t>
                      </a:r>
                      <a:endParaRPr lang="zh-CN" altLang="en-US" sz="1600" dirty="0">
                        <a:solidFill>
                          <a:schemeClr val="accent6"/>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altLang="zh-CN" sz="1600" dirty="0">
                          <a:solidFill>
                            <a:schemeClr val="bg1"/>
                          </a:solidFill>
                        </a:rPr>
                        <a:t>Sales Forecasts</a:t>
                      </a:r>
                      <a:endParaRPr lang="zh-CN" altLang="en-US" sz="16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CN" sz="1600" dirty="0">
                          <a:solidFill>
                            <a:schemeClr val="tx2">
                              <a:lumMod val="65000"/>
                            </a:schemeClr>
                          </a:solidFill>
                        </a:rPr>
                        <a:t>Financial Statements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altLang="zh-CN" sz="1600" dirty="0">
                          <a:solidFill>
                            <a:schemeClr val="tx2">
                              <a:lumMod val="65000"/>
                            </a:schemeClr>
                          </a:solidFill>
                        </a:rPr>
                        <a:t>Firm Valuation</a:t>
                      </a:r>
                      <a:endParaRPr lang="zh-CN" altLang="en-US" sz="1600" dirty="0">
                        <a:solidFill>
                          <a:schemeClr val="tx2">
                            <a:lumMod val="65000"/>
                          </a:schemeClr>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922644942"/>
                  </a:ext>
                </a:extLst>
              </a:tr>
            </a:tbl>
          </a:graphicData>
        </a:graphic>
      </p:graphicFrame>
    </p:spTree>
    <p:extLst>
      <p:ext uri="{BB962C8B-B14F-4D97-AF65-F5344CB8AC3E}">
        <p14:creationId xmlns:p14="http://schemas.microsoft.com/office/powerpoint/2010/main" val="76923334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78976294"/>
              </p:ext>
            </p:extLst>
          </p:nvPr>
        </p:nvGraphicFramePr>
        <p:xfrm>
          <a:off x="1869" y="1508"/>
          <a:ext cx="1868" cy="1507"/>
        </p:xfrm>
        <a:graphic>
          <a:graphicData uri="http://schemas.openxmlformats.org/presentationml/2006/ole">
            <mc:AlternateContent xmlns:mc="http://schemas.openxmlformats.org/markup-compatibility/2006">
              <mc:Choice xmlns:v="urn:schemas-microsoft-com:vml" Requires="v">
                <p:oleObj spid="_x0000_s5122" name="think-cell 幻灯片" r:id="rId4" imgW="526" imgH="526" progId="TCLayout.ActiveDocument.1">
                  <p:embed/>
                </p:oleObj>
              </mc:Choice>
              <mc:Fallback>
                <p:oleObj name="think-cell 幻灯片" r:id="rId4" imgW="526" imgH="526" progId="TCLayout.ActiveDocument.1">
                  <p:embed/>
                  <p:pic>
                    <p:nvPicPr>
                      <p:cNvPr id="3" name="Object 2" hidden="1"/>
                      <p:cNvPicPr/>
                      <p:nvPr/>
                    </p:nvPicPr>
                    <p:blipFill>
                      <a:blip r:embed="rId5"/>
                      <a:stretch>
                        <a:fillRect/>
                      </a:stretch>
                    </p:blipFill>
                    <p:spPr>
                      <a:xfrm>
                        <a:off x="1869" y="1508"/>
                        <a:ext cx="1868" cy="1507"/>
                      </a:xfrm>
                      <a:prstGeom prst="rect">
                        <a:avLst/>
                      </a:prstGeom>
                    </p:spPr>
                  </p:pic>
                </p:oleObj>
              </mc:Fallback>
            </mc:AlternateContent>
          </a:graphicData>
        </a:graphic>
      </p:graphicFrame>
      <p:sp>
        <p:nvSpPr>
          <p:cNvPr id="8" name="Rectangle 2">
            <a:extLst>
              <a:ext uri="{FF2B5EF4-FFF2-40B4-BE49-F238E27FC236}">
                <a16:creationId xmlns:a16="http://schemas.microsoft.com/office/drawing/2014/main" id="{8D043135-4B86-1240-ADA6-51E389CB687E}"/>
              </a:ext>
            </a:extLst>
          </p:cNvPr>
          <p:cNvSpPr>
            <a:spLocks noGrp="1" noChangeArrowheads="1"/>
          </p:cNvSpPr>
          <p:nvPr>
            <p:ph type="title"/>
          </p:nvPr>
        </p:nvSpPr>
        <p:spPr bwMode="gray">
          <a:xfrm>
            <a:off x="0" y="390261"/>
            <a:ext cx="11635273" cy="470728"/>
          </a:xfrm>
          <a:prstGeom prst="rect">
            <a:avLst/>
          </a:prstGeom>
          <a:noFill/>
          <a:ln w="9525">
            <a:noFill/>
            <a:miter lim="800000"/>
            <a:headEnd/>
            <a:tailEnd/>
          </a:ln>
          <a:effectLst/>
        </p:spPr>
        <p:txBody>
          <a:bodyPr vert="horz" wrap="square" lIns="0" tIns="0" rIns="72000" bIns="0" numCol="1" anchor="ctr" anchorCtr="0" compatLnSpc="1">
            <a:prstTxWarp prst="textNoShape">
              <a:avLst/>
            </a:prstTxWarp>
          </a:bodyPr>
          <a:lstStyle/>
          <a:p>
            <a:pPr lvl="0"/>
            <a:endParaRPr lang="en-CA" noProof="1"/>
          </a:p>
        </p:txBody>
      </p:sp>
      <p:graphicFrame>
        <p:nvGraphicFramePr>
          <p:cNvPr id="4" name="Table 4">
            <a:extLst>
              <a:ext uri="{FF2B5EF4-FFF2-40B4-BE49-F238E27FC236}">
                <a16:creationId xmlns:a16="http://schemas.microsoft.com/office/drawing/2014/main" id="{BFA24FEB-FF42-E82A-64BA-184B7855EA28}"/>
              </a:ext>
            </a:extLst>
          </p:cNvPr>
          <p:cNvGraphicFramePr>
            <a:graphicFrameLocks noGrp="1"/>
          </p:cNvGraphicFramePr>
          <p:nvPr userDrawn="1">
            <p:extLst>
              <p:ext uri="{D42A27DB-BD31-4B8C-83A1-F6EECF244321}">
                <p14:modId xmlns:p14="http://schemas.microsoft.com/office/powerpoint/2010/main" val="2052511054"/>
              </p:ext>
            </p:extLst>
          </p:nvPr>
        </p:nvGraphicFramePr>
        <p:xfrm>
          <a:off x="-1" y="0"/>
          <a:ext cx="12192001" cy="370840"/>
        </p:xfrm>
        <a:graphic>
          <a:graphicData uri="http://schemas.openxmlformats.org/drawingml/2006/table">
            <a:tbl>
              <a:tblPr firstRow="1" bandRow="1">
                <a:tableStyleId>{5C22544A-7EE6-4342-B048-85BDC9FD1C3A}</a:tableStyleId>
              </a:tblPr>
              <a:tblGrid>
                <a:gridCol w="2250039">
                  <a:extLst>
                    <a:ext uri="{9D8B030D-6E8A-4147-A177-3AD203B41FA5}">
                      <a16:colId xmlns:a16="http://schemas.microsoft.com/office/drawing/2014/main" val="3405475413"/>
                    </a:ext>
                  </a:extLst>
                </a:gridCol>
                <a:gridCol w="2470255">
                  <a:extLst>
                    <a:ext uri="{9D8B030D-6E8A-4147-A177-3AD203B41FA5}">
                      <a16:colId xmlns:a16="http://schemas.microsoft.com/office/drawing/2014/main" val="3288562377"/>
                    </a:ext>
                  </a:extLst>
                </a:gridCol>
                <a:gridCol w="2546851">
                  <a:extLst>
                    <a:ext uri="{9D8B030D-6E8A-4147-A177-3AD203B41FA5}">
                      <a16:colId xmlns:a16="http://schemas.microsoft.com/office/drawing/2014/main" val="959657738"/>
                    </a:ext>
                  </a:extLst>
                </a:gridCol>
                <a:gridCol w="2479829">
                  <a:extLst>
                    <a:ext uri="{9D8B030D-6E8A-4147-A177-3AD203B41FA5}">
                      <a16:colId xmlns:a16="http://schemas.microsoft.com/office/drawing/2014/main" val="3755919637"/>
                    </a:ext>
                  </a:extLst>
                </a:gridCol>
                <a:gridCol w="2445027">
                  <a:extLst>
                    <a:ext uri="{9D8B030D-6E8A-4147-A177-3AD203B41FA5}">
                      <a16:colId xmlns:a16="http://schemas.microsoft.com/office/drawing/2014/main" val="2718134255"/>
                    </a:ext>
                  </a:extLst>
                </a:gridCol>
              </a:tblGrid>
              <a:tr h="370840">
                <a:tc>
                  <a:txBody>
                    <a:bodyPr/>
                    <a:lstStyle/>
                    <a:p>
                      <a:pPr algn="ctr"/>
                      <a:r>
                        <a:rPr lang="en-US" altLang="zh-CN" sz="1600" b="1" dirty="0">
                          <a:solidFill>
                            <a:schemeClr val="accent6"/>
                          </a:solidFill>
                        </a:rPr>
                        <a:t>Executive</a:t>
                      </a:r>
                      <a:r>
                        <a:rPr lang="zh-CN" altLang="en-US" sz="1600" b="1" dirty="0">
                          <a:solidFill>
                            <a:schemeClr val="accent6"/>
                          </a:solidFill>
                        </a:rPr>
                        <a:t> </a:t>
                      </a:r>
                      <a:r>
                        <a:rPr lang="en-US" altLang="zh-CN" sz="1600" b="1" dirty="0">
                          <a:solidFill>
                            <a:schemeClr val="accent6"/>
                          </a:solidFill>
                        </a:rPr>
                        <a:t>Summary</a:t>
                      </a:r>
                      <a:endParaRPr lang="zh-CN" altLang="en-US" sz="1600" b="1" dirty="0">
                        <a:solidFill>
                          <a:schemeClr val="accent6"/>
                        </a:solidFill>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altLang="zh-CN" sz="1600" dirty="0">
                          <a:solidFill>
                            <a:schemeClr val="accent6"/>
                          </a:solidFill>
                        </a:rPr>
                        <a:t>Company</a:t>
                      </a:r>
                      <a:r>
                        <a:rPr lang="zh-CN" altLang="en-US" sz="1600" dirty="0">
                          <a:solidFill>
                            <a:schemeClr val="bg1"/>
                          </a:solidFill>
                        </a:rPr>
                        <a:t> </a:t>
                      </a:r>
                      <a:r>
                        <a:rPr lang="en-US" altLang="zh-CN" sz="1600" dirty="0">
                          <a:solidFill>
                            <a:schemeClr val="accent6"/>
                          </a:solidFill>
                        </a:rPr>
                        <a:t>Overview</a:t>
                      </a:r>
                      <a:endParaRPr lang="zh-CN" altLang="en-US" sz="1600" dirty="0">
                        <a:solidFill>
                          <a:schemeClr val="accent6"/>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altLang="zh-CN" sz="1600" dirty="0">
                          <a:solidFill>
                            <a:srgbClr val="B2B2B2"/>
                          </a:solidFill>
                        </a:rPr>
                        <a:t>Sales Forecast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E4E4E4"/>
                    </a:solidFill>
                  </a:tcPr>
                </a:tc>
                <a:tc>
                  <a:txBody>
                    <a:bodyPr/>
                    <a:lstStyle/>
                    <a:p>
                      <a:pPr algn="ctr"/>
                      <a:r>
                        <a:rPr lang="en-US" altLang="zh-CN" sz="1600" dirty="0">
                          <a:solidFill>
                            <a:schemeClr val="bg1"/>
                          </a:solidFill>
                        </a:rPr>
                        <a:t>Financial Statements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9E9E9E"/>
                    </a:solidFill>
                  </a:tcPr>
                </a:tc>
                <a:tc>
                  <a:txBody>
                    <a:bodyPr/>
                    <a:lstStyle/>
                    <a:p>
                      <a:pPr algn="ctr"/>
                      <a:r>
                        <a:rPr lang="en-US" altLang="zh-CN" sz="1600" dirty="0">
                          <a:solidFill>
                            <a:schemeClr val="tx2">
                              <a:lumMod val="65000"/>
                            </a:schemeClr>
                          </a:solidFill>
                        </a:rPr>
                        <a:t>Firm Valuation</a:t>
                      </a:r>
                      <a:endParaRPr lang="zh-CN" altLang="en-US" sz="1600" dirty="0">
                        <a:solidFill>
                          <a:schemeClr val="tx2">
                            <a:lumMod val="65000"/>
                          </a:schemeClr>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922644942"/>
                  </a:ext>
                </a:extLst>
              </a:tr>
            </a:tbl>
          </a:graphicData>
        </a:graphic>
      </p:graphicFrame>
    </p:spTree>
    <p:extLst>
      <p:ext uri="{BB962C8B-B14F-4D97-AF65-F5344CB8AC3E}">
        <p14:creationId xmlns:p14="http://schemas.microsoft.com/office/powerpoint/2010/main" val="41975133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78976294"/>
              </p:ext>
            </p:extLst>
          </p:nvPr>
        </p:nvGraphicFramePr>
        <p:xfrm>
          <a:off x="1869" y="1508"/>
          <a:ext cx="1868" cy="1507"/>
        </p:xfrm>
        <a:graphic>
          <a:graphicData uri="http://schemas.openxmlformats.org/presentationml/2006/ole">
            <mc:AlternateContent xmlns:mc="http://schemas.openxmlformats.org/markup-compatibility/2006">
              <mc:Choice xmlns:v="urn:schemas-microsoft-com:vml" Requires="v">
                <p:oleObj spid="_x0000_s6146" name="think-cell 幻灯片" r:id="rId4" imgW="526" imgH="526" progId="TCLayout.ActiveDocument.1">
                  <p:embed/>
                </p:oleObj>
              </mc:Choice>
              <mc:Fallback>
                <p:oleObj name="think-cell 幻灯片" r:id="rId4" imgW="526" imgH="526" progId="TCLayout.ActiveDocument.1">
                  <p:embed/>
                  <p:pic>
                    <p:nvPicPr>
                      <p:cNvPr id="3" name="Object 2" hidden="1"/>
                      <p:cNvPicPr/>
                      <p:nvPr/>
                    </p:nvPicPr>
                    <p:blipFill>
                      <a:blip r:embed="rId5"/>
                      <a:stretch>
                        <a:fillRect/>
                      </a:stretch>
                    </p:blipFill>
                    <p:spPr>
                      <a:xfrm>
                        <a:off x="1869" y="1508"/>
                        <a:ext cx="1868" cy="1507"/>
                      </a:xfrm>
                      <a:prstGeom prst="rect">
                        <a:avLst/>
                      </a:prstGeom>
                    </p:spPr>
                  </p:pic>
                </p:oleObj>
              </mc:Fallback>
            </mc:AlternateContent>
          </a:graphicData>
        </a:graphic>
      </p:graphicFrame>
      <p:sp>
        <p:nvSpPr>
          <p:cNvPr id="8" name="Rectangle 2">
            <a:extLst>
              <a:ext uri="{FF2B5EF4-FFF2-40B4-BE49-F238E27FC236}">
                <a16:creationId xmlns:a16="http://schemas.microsoft.com/office/drawing/2014/main" id="{8D043135-4B86-1240-ADA6-51E389CB687E}"/>
              </a:ext>
            </a:extLst>
          </p:cNvPr>
          <p:cNvSpPr>
            <a:spLocks noGrp="1" noChangeArrowheads="1"/>
          </p:cNvSpPr>
          <p:nvPr>
            <p:ph type="title"/>
          </p:nvPr>
        </p:nvSpPr>
        <p:spPr bwMode="gray">
          <a:xfrm>
            <a:off x="0" y="390261"/>
            <a:ext cx="11635273" cy="470728"/>
          </a:xfrm>
          <a:prstGeom prst="rect">
            <a:avLst/>
          </a:prstGeom>
          <a:noFill/>
          <a:ln w="9525">
            <a:noFill/>
            <a:miter lim="800000"/>
            <a:headEnd/>
            <a:tailEnd/>
          </a:ln>
          <a:effectLst/>
        </p:spPr>
        <p:txBody>
          <a:bodyPr vert="horz" wrap="square" lIns="0" tIns="0" rIns="72000" bIns="0" numCol="1" anchor="ctr" anchorCtr="0" compatLnSpc="1">
            <a:prstTxWarp prst="textNoShape">
              <a:avLst/>
            </a:prstTxWarp>
          </a:bodyPr>
          <a:lstStyle/>
          <a:p>
            <a:pPr lvl="0"/>
            <a:endParaRPr lang="en-CA" noProof="1"/>
          </a:p>
        </p:txBody>
      </p:sp>
      <p:graphicFrame>
        <p:nvGraphicFramePr>
          <p:cNvPr id="4" name="Table 4">
            <a:extLst>
              <a:ext uri="{FF2B5EF4-FFF2-40B4-BE49-F238E27FC236}">
                <a16:creationId xmlns:a16="http://schemas.microsoft.com/office/drawing/2014/main" id="{BFA24FEB-FF42-E82A-64BA-184B7855EA28}"/>
              </a:ext>
            </a:extLst>
          </p:cNvPr>
          <p:cNvGraphicFramePr>
            <a:graphicFrameLocks noGrp="1"/>
          </p:cNvGraphicFramePr>
          <p:nvPr userDrawn="1">
            <p:extLst>
              <p:ext uri="{D42A27DB-BD31-4B8C-83A1-F6EECF244321}">
                <p14:modId xmlns:p14="http://schemas.microsoft.com/office/powerpoint/2010/main" val="3174064555"/>
              </p:ext>
            </p:extLst>
          </p:nvPr>
        </p:nvGraphicFramePr>
        <p:xfrm>
          <a:off x="-1" y="0"/>
          <a:ext cx="12192001" cy="370840"/>
        </p:xfrm>
        <a:graphic>
          <a:graphicData uri="http://schemas.openxmlformats.org/drawingml/2006/table">
            <a:tbl>
              <a:tblPr firstRow="1" bandRow="1">
                <a:tableStyleId>{5C22544A-7EE6-4342-B048-85BDC9FD1C3A}</a:tableStyleId>
              </a:tblPr>
              <a:tblGrid>
                <a:gridCol w="2250039">
                  <a:extLst>
                    <a:ext uri="{9D8B030D-6E8A-4147-A177-3AD203B41FA5}">
                      <a16:colId xmlns:a16="http://schemas.microsoft.com/office/drawing/2014/main" val="3405475413"/>
                    </a:ext>
                  </a:extLst>
                </a:gridCol>
                <a:gridCol w="2470255">
                  <a:extLst>
                    <a:ext uri="{9D8B030D-6E8A-4147-A177-3AD203B41FA5}">
                      <a16:colId xmlns:a16="http://schemas.microsoft.com/office/drawing/2014/main" val="3288562377"/>
                    </a:ext>
                  </a:extLst>
                </a:gridCol>
                <a:gridCol w="2546851">
                  <a:extLst>
                    <a:ext uri="{9D8B030D-6E8A-4147-A177-3AD203B41FA5}">
                      <a16:colId xmlns:a16="http://schemas.microsoft.com/office/drawing/2014/main" val="959657738"/>
                    </a:ext>
                  </a:extLst>
                </a:gridCol>
                <a:gridCol w="2479829">
                  <a:extLst>
                    <a:ext uri="{9D8B030D-6E8A-4147-A177-3AD203B41FA5}">
                      <a16:colId xmlns:a16="http://schemas.microsoft.com/office/drawing/2014/main" val="3755919637"/>
                    </a:ext>
                  </a:extLst>
                </a:gridCol>
                <a:gridCol w="2445027">
                  <a:extLst>
                    <a:ext uri="{9D8B030D-6E8A-4147-A177-3AD203B41FA5}">
                      <a16:colId xmlns:a16="http://schemas.microsoft.com/office/drawing/2014/main" val="2718134255"/>
                    </a:ext>
                  </a:extLst>
                </a:gridCol>
              </a:tblGrid>
              <a:tr h="370840">
                <a:tc>
                  <a:txBody>
                    <a:bodyPr/>
                    <a:lstStyle/>
                    <a:p>
                      <a:pPr algn="ctr"/>
                      <a:r>
                        <a:rPr lang="en-US" altLang="zh-CN" sz="1600" b="1" dirty="0">
                          <a:solidFill>
                            <a:schemeClr val="accent6"/>
                          </a:solidFill>
                        </a:rPr>
                        <a:t>Executive</a:t>
                      </a:r>
                      <a:r>
                        <a:rPr lang="zh-CN" altLang="en-US" sz="1600" b="1" dirty="0">
                          <a:solidFill>
                            <a:schemeClr val="accent6"/>
                          </a:solidFill>
                        </a:rPr>
                        <a:t> </a:t>
                      </a:r>
                      <a:r>
                        <a:rPr lang="en-US" altLang="zh-CN" sz="1600" b="1" dirty="0">
                          <a:solidFill>
                            <a:schemeClr val="accent6"/>
                          </a:solidFill>
                        </a:rPr>
                        <a:t>Summary</a:t>
                      </a:r>
                      <a:endParaRPr lang="zh-CN" altLang="en-US" sz="1600" b="1" dirty="0">
                        <a:solidFill>
                          <a:schemeClr val="accent6"/>
                        </a:solidFill>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altLang="zh-CN" sz="1600" dirty="0">
                          <a:solidFill>
                            <a:schemeClr val="accent6"/>
                          </a:solidFill>
                        </a:rPr>
                        <a:t>Company</a:t>
                      </a:r>
                      <a:r>
                        <a:rPr lang="zh-CN" altLang="en-US" sz="1600" dirty="0">
                          <a:solidFill>
                            <a:schemeClr val="bg1"/>
                          </a:solidFill>
                        </a:rPr>
                        <a:t> </a:t>
                      </a:r>
                      <a:r>
                        <a:rPr lang="en-US" altLang="zh-CN" sz="1600" dirty="0">
                          <a:solidFill>
                            <a:schemeClr val="accent6"/>
                          </a:solidFill>
                        </a:rPr>
                        <a:t>Overview</a:t>
                      </a:r>
                      <a:endParaRPr lang="zh-CN" altLang="en-US" sz="1600" dirty="0">
                        <a:solidFill>
                          <a:schemeClr val="accent6"/>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altLang="zh-CN" sz="1600" dirty="0">
                          <a:solidFill>
                            <a:srgbClr val="B2B2B2"/>
                          </a:solidFill>
                        </a:rPr>
                        <a:t>Sales Forecast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E4E4E4"/>
                    </a:solidFill>
                  </a:tcPr>
                </a:tc>
                <a:tc>
                  <a:txBody>
                    <a:bodyPr/>
                    <a:lstStyle/>
                    <a:p>
                      <a:pPr algn="ctr"/>
                      <a:r>
                        <a:rPr lang="en-US" altLang="zh-CN" sz="1600" dirty="0">
                          <a:solidFill>
                            <a:srgbClr val="B2B2B2"/>
                          </a:solidFill>
                        </a:rPr>
                        <a:t>Financial Statements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E4E4E4"/>
                    </a:solidFill>
                  </a:tcPr>
                </a:tc>
                <a:tc>
                  <a:txBody>
                    <a:bodyPr/>
                    <a:lstStyle/>
                    <a:p>
                      <a:pPr algn="ctr"/>
                      <a:r>
                        <a:rPr lang="en-US" altLang="zh-CN" sz="1600" dirty="0">
                          <a:solidFill>
                            <a:schemeClr val="bg1"/>
                          </a:solidFill>
                        </a:rPr>
                        <a:t>Firm Valuation</a:t>
                      </a:r>
                      <a:endParaRPr lang="zh-CN" altLang="en-US" sz="16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9E9E9E"/>
                    </a:solidFill>
                  </a:tcPr>
                </a:tc>
                <a:extLst>
                  <a:ext uri="{0D108BD9-81ED-4DB2-BD59-A6C34878D82A}">
                    <a16:rowId xmlns:a16="http://schemas.microsoft.com/office/drawing/2014/main" val="3922644942"/>
                  </a:ext>
                </a:extLst>
              </a:tr>
            </a:tbl>
          </a:graphicData>
        </a:graphic>
      </p:graphicFrame>
    </p:spTree>
    <p:extLst>
      <p:ext uri="{BB962C8B-B14F-4D97-AF65-F5344CB8AC3E}">
        <p14:creationId xmlns:p14="http://schemas.microsoft.com/office/powerpoint/2010/main" val="219757853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8"/>
            </p:custDataLst>
            <p:extLst>
              <p:ext uri="{D42A27DB-BD31-4B8C-83A1-F6EECF244321}">
                <p14:modId xmlns:p14="http://schemas.microsoft.com/office/powerpoint/2010/main" val="3419076724"/>
              </p:ext>
            </p:extLst>
          </p:nvPr>
        </p:nvGraphicFramePr>
        <p:xfrm>
          <a:off x="1869" y="1508"/>
          <a:ext cx="1868" cy="1507"/>
        </p:xfrm>
        <a:graphic>
          <a:graphicData uri="http://schemas.openxmlformats.org/presentationml/2006/ole">
            <mc:AlternateContent xmlns:mc="http://schemas.openxmlformats.org/markup-compatibility/2006">
              <mc:Choice xmlns:v="urn:schemas-microsoft-com:vml" Requires="v">
                <p:oleObj spid="_x0000_s1026" name="think-cell 幻灯片" r:id="rId10" imgW="526" imgH="526" progId="TCLayout.ActiveDocument.1">
                  <p:embed/>
                </p:oleObj>
              </mc:Choice>
              <mc:Fallback>
                <p:oleObj name="think-cell 幻灯片" r:id="rId10" imgW="526" imgH="526" progId="TCLayout.ActiveDocument.1">
                  <p:embed/>
                  <p:pic>
                    <p:nvPicPr>
                      <p:cNvPr id="3" name="Object 2" hidden="1"/>
                      <p:cNvPicPr/>
                      <p:nvPr/>
                    </p:nvPicPr>
                    <p:blipFill>
                      <a:blip r:embed="rId11"/>
                      <a:stretch>
                        <a:fillRect/>
                      </a:stretch>
                    </p:blipFill>
                    <p:spPr>
                      <a:xfrm>
                        <a:off x="1869" y="1508"/>
                        <a:ext cx="1868" cy="1507"/>
                      </a:xfrm>
                      <a:prstGeom prst="rect">
                        <a:avLst/>
                      </a:prstGeom>
                    </p:spPr>
                  </p:pic>
                </p:oleObj>
              </mc:Fallback>
            </mc:AlternateContent>
          </a:graphicData>
        </a:graphic>
      </p:graphicFrame>
      <p:sp>
        <p:nvSpPr>
          <p:cNvPr id="2" name="Rectangle 1"/>
          <p:cNvSpPr/>
          <p:nvPr userDrawn="1"/>
        </p:nvSpPr>
        <p:spPr>
          <a:xfrm>
            <a:off x="0" y="370107"/>
            <a:ext cx="12192000" cy="511037"/>
          </a:xfrm>
          <a:prstGeom prst="rect">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899" dirty="0">
              <a:solidFill>
                <a:schemeClr val="tx1"/>
              </a:solidFill>
            </a:endParaRPr>
          </a:p>
        </p:txBody>
      </p:sp>
      <p:sp>
        <p:nvSpPr>
          <p:cNvPr id="22" name="Rectangle 2"/>
          <p:cNvSpPr>
            <a:spLocks noGrp="1" noChangeArrowheads="1"/>
          </p:cNvSpPr>
          <p:nvPr>
            <p:ph type="title"/>
          </p:nvPr>
        </p:nvSpPr>
        <p:spPr bwMode="gray">
          <a:xfrm>
            <a:off x="0" y="390261"/>
            <a:ext cx="11635273" cy="470728"/>
          </a:xfrm>
          <a:prstGeom prst="rect">
            <a:avLst/>
          </a:prstGeom>
          <a:noFill/>
          <a:ln w="9525">
            <a:noFill/>
            <a:miter lim="800000"/>
            <a:headEnd/>
            <a:tailEnd/>
          </a:ln>
          <a:effectLst/>
        </p:spPr>
        <p:txBody>
          <a:bodyPr vert="horz" wrap="square" lIns="0" tIns="0" rIns="72000" bIns="0" numCol="1" anchor="ctr" anchorCtr="0" compatLnSpc="1">
            <a:prstTxWarp prst="textNoShape">
              <a:avLst/>
            </a:prstTxWarp>
          </a:bodyPr>
          <a:lstStyle/>
          <a:p>
            <a:pPr lvl="0"/>
            <a:br>
              <a:rPr lang="en-CA" noProof="1"/>
            </a:br>
            <a:endParaRPr lang="en-CA" noProof="1"/>
          </a:p>
        </p:txBody>
      </p:sp>
      <p:sp>
        <p:nvSpPr>
          <p:cNvPr id="15" name="SlideNumber"/>
          <p:cNvSpPr/>
          <p:nvPr/>
        </p:nvSpPr>
        <p:spPr>
          <a:xfrm>
            <a:off x="11790971" y="6666477"/>
            <a:ext cx="401029" cy="191523"/>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fld id="{BB69BBE8-4DB2-4642-B003-B220ACD5A2FD}" type="slidenum">
              <a:rPr lang="en-US" sz="1000" b="1" baseline="0" smtClean="0">
                <a:solidFill>
                  <a:srgbClr val="080808"/>
                </a:solidFill>
                <a:latin typeface="Arial" panose="020B0604020202020204" pitchFamily="34" charset="0"/>
                <a:cs typeface="Arial" panose="020B0604020202020204" pitchFamily="34" charset="0"/>
              </a:rPr>
              <a:pPr algn="ctr"/>
              <a:t>‹#›</a:t>
            </a:fld>
            <a:endParaRPr lang="fr-FR" sz="1000" b="1" dirty="0">
              <a:solidFill>
                <a:srgbClr val="080808"/>
              </a:solidFill>
              <a:latin typeface="Arial" panose="020B0604020202020204" pitchFamily="34" charset="0"/>
              <a:cs typeface="Arial" panose="020B0604020202020204" pitchFamily="34" charset="0"/>
            </a:endParaRPr>
          </a:p>
        </p:txBody>
      </p:sp>
      <p:cxnSp>
        <p:nvCxnSpPr>
          <p:cNvPr id="28" name="Straight Connector 27"/>
          <p:cNvCxnSpPr/>
          <p:nvPr/>
        </p:nvCxnSpPr>
        <p:spPr>
          <a:xfrm>
            <a:off x="0" y="6666477"/>
            <a:ext cx="12192000"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0" name="VCT_Marker_ID_10" hidden="1"/>
          <p:cNvSpPr/>
          <p:nvPr>
            <p:custDataLst>
              <p:tags r:id="rId9"/>
            </p:custDataLst>
          </p:nvPr>
        </p:nvSpPr>
        <p:spPr>
          <a:xfrm>
            <a:off x="1494575" y="120580"/>
            <a:ext cx="149458" cy="12058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899" dirty="0">
              <a:solidFill>
                <a:schemeClr val="tx1"/>
              </a:solidFill>
            </a:endParaRPr>
          </a:p>
        </p:txBody>
      </p:sp>
    </p:spTree>
    <p:extLst>
      <p:ext uri="{BB962C8B-B14F-4D97-AF65-F5344CB8AC3E}">
        <p14:creationId xmlns:p14="http://schemas.microsoft.com/office/powerpoint/2010/main" val="2426822581"/>
      </p:ext>
    </p:extLst>
  </p:cSld>
  <p:clrMap bg1="lt1" tx1="dk1" bg2="lt2" tx2="dk2" accent1="accent1" accent2="accent2" accent3="accent3" accent4="accent4" accent5="accent5" accent6="accent6" hlink="hlink" folHlink="folHlink"/>
  <p:sldLayoutIdLst>
    <p:sldLayoutId id="2147483671" r:id="rId1"/>
    <p:sldLayoutId id="2147483662" r:id="rId2"/>
    <p:sldLayoutId id="2147483672" r:id="rId3"/>
    <p:sldLayoutId id="2147483673" r:id="rId4"/>
    <p:sldLayoutId id="2147483674" r:id="rId5"/>
  </p:sldLayoutIdLst>
  <p:hf sldNum="0" hdr="0" ftr="0" dt="0"/>
  <p:txStyles>
    <p:titleStyle>
      <a:lvl1pPr algn="l" defTabSz="931777" rtl="0" eaLnBrk="1" latinLnBrk="0" hangingPunct="1">
        <a:spcBef>
          <a:spcPct val="0"/>
        </a:spcBef>
        <a:buNone/>
        <a:defRPr sz="2600" b="1" kern="1200">
          <a:solidFill>
            <a:schemeClr val="bg2"/>
          </a:solidFill>
          <a:latin typeface="+mj-lt"/>
          <a:ea typeface="+mj-ea"/>
          <a:cs typeface="+mj-cs"/>
        </a:defRPr>
      </a:lvl1pPr>
    </p:titleStyle>
    <p:bodyStyle>
      <a:lvl1pPr marL="257754" marR="0" indent="-257754" algn="l" defTabSz="931531" rtl="0" eaLnBrk="1" fontAlgn="base" latinLnBrk="0" hangingPunct="1">
        <a:lnSpc>
          <a:spcPct val="100000"/>
        </a:lnSpc>
        <a:spcBef>
          <a:spcPct val="40000"/>
        </a:spcBef>
        <a:spcAft>
          <a:spcPct val="0"/>
        </a:spcAft>
        <a:buClr>
          <a:schemeClr val="tx1"/>
        </a:buClr>
        <a:buSzPts val="2400"/>
        <a:buFont typeface="Verdana" pitchFamily="34" charset="0"/>
        <a:buChar char="•"/>
        <a:tabLst/>
        <a:defRPr kumimoji="0" lang="en-US" altLang="zh-CN" sz="1899" b="0" i="0" u="none" strike="noStrike" kern="1200" cap="none" spc="0" normalizeH="0" baseline="0" noProof="1">
          <a:ln>
            <a:noFill/>
          </a:ln>
          <a:solidFill>
            <a:schemeClr val="tx1"/>
          </a:solidFill>
          <a:effectLst/>
          <a:uLnTx/>
          <a:uFillTx/>
          <a:latin typeface="+mn-lt"/>
          <a:ea typeface="+mn-ea"/>
          <a:cs typeface="+mn-cs"/>
        </a:defRPr>
      </a:lvl1pPr>
      <a:lvl2pPr marL="545654" marR="0" indent="-113050" algn="l" defTabSz="931531" rtl="0" eaLnBrk="1" fontAlgn="base" latinLnBrk="0" hangingPunct="1">
        <a:lnSpc>
          <a:spcPct val="100000"/>
        </a:lnSpc>
        <a:spcBef>
          <a:spcPct val="20000"/>
        </a:spcBef>
        <a:spcAft>
          <a:spcPct val="0"/>
        </a:spcAft>
        <a:buClr>
          <a:schemeClr val="tx1"/>
        </a:buClr>
        <a:buSzPts val="2200"/>
        <a:buFont typeface="Verdana"/>
        <a:buChar char="-"/>
        <a:tabLst/>
        <a:defRPr lang="en-CA" altLang="zh-CN" sz="1709" kern="1200" baseline="0" noProof="1">
          <a:solidFill>
            <a:schemeClr val="tx1"/>
          </a:solidFill>
          <a:latin typeface="+mn-lt"/>
          <a:ea typeface="+mn-ea"/>
          <a:cs typeface="+mn-cs"/>
        </a:defRPr>
      </a:lvl2pPr>
      <a:lvl3pPr marL="999361" marR="0" indent="-272827" algn="l" defTabSz="931531" rtl="0" eaLnBrk="1" fontAlgn="base" latinLnBrk="0" hangingPunct="1">
        <a:lnSpc>
          <a:spcPct val="100000"/>
        </a:lnSpc>
        <a:spcBef>
          <a:spcPct val="20000"/>
        </a:spcBef>
        <a:spcAft>
          <a:spcPct val="0"/>
        </a:spcAft>
        <a:buClr>
          <a:schemeClr val="tx1"/>
        </a:buClr>
        <a:buSzPts val="2200"/>
        <a:buFont typeface="Marlett" pitchFamily="2" charset="2"/>
        <a:buChar char="8"/>
        <a:tabLst/>
        <a:defRPr lang="zh-CN" altLang="en-US" sz="1709" kern="1200" noProof="1">
          <a:solidFill>
            <a:schemeClr val="tx1"/>
          </a:solidFill>
          <a:latin typeface="+mn-lt"/>
          <a:ea typeface="+mn-ea"/>
          <a:cs typeface="+mn-cs"/>
        </a:defRPr>
      </a:lvl3pPr>
      <a:lvl4pPr marL="1380474" marR="0" indent="-199691" algn="l" defTabSz="931777" rtl="0" eaLnBrk="1" fontAlgn="auto" latinLnBrk="0" hangingPunct="1">
        <a:lnSpc>
          <a:spcPct val="100000"/>
        </a:lnSpc>
        <a:spcBef>
          <a:spcPct val="20000"/>
        </a:spcBef>
        <a:spcAft>
          <a:spcPts val="0"/>
        </a:spcAft>
        <a:buClr>
          <a:schemeClr val="tx1"/>
        </a:buClr>
        <a:buSzTx/>
        <a:buFont typeface="Verdana" pitchFamily="34" charset="0"/>
        <a:buChar char="-"/>
        <a:tabLst/>
        <a:defRPr lang="en-CA" altLang="zh-CN" sz="1709" kern="1200">
          <a:solidFill>
            <a:schemeClr val="tx1"/>
          </a:solidFill>
          <a:latin typeface="+mn-lt"/>
          <a:ea typeface="+mn-ea"/>
          <a:cs typeface="+mn-cs"/>
        </a:defRPr>
      </a:lvl4pPr>
      <a:lvl5pPr marL="2096498" indent="-232945" algn="l" defTabSz="931777" rtl="0" eaLnBrk="1" latinLnBrk="0" hangingPunct="1">
        <a:spcBef>
          <a:spcPct val="20000"/>
        </a:spcBef>
        <a:buFont typeface="Arial" pitchFamily="34" charset="0"/>
        <a:buChar char="»"/>
        <a:defRPr sz="2279" kern="1200">
          <a:solidFill>
            <a:schemeClr val="tx1"/>
          </a:solidFill>
          <a:latin typeface="Verdana" pitchFamily="34" charset="0"/>
          <a:ea typeface="+mn-ea"/>
          <a:cs typeface="+mn-cs"/>
        </a:defRPr>
      </a:lvl5pPr>
      <a:lvl6pPr marL="2562386" indent="-232945" algn="l" defTabSz="931777" rtl="0" eaLnBrk="1" latinLnBrk="0" hangingPunct="1">
        <a:spcBef>
          <a:spcPct val="20000"/>
        </a:spcBef>
        <a:buFont typeface="Arial" pitchFamily="34" charset="0"/>
        <a:buChar char="•"/>
        <a:defRPr sz="1994" kern="1200">
          <a:solidFill>
            <a:schemeClr val="tx1"/>
          </a:solidFill>
          <a:latin typeface="+mn-lt"/>
          <a:ea typeface="+mn-ea"/>
          <a:cs typeface="+mn-cs"/>
        </a:defRPr>
      </a:lvl6pPr>
      <a:lvl7pPr marL="3028275" indent="-232945" algn="l" defTabSz="931777" rtl="0" eaLnBrk="1" latinLnBrk="0" hangingPunct="1">
        <a:spcBef>
          <a:spcPct val="20000"/>
        </a:spcBef>
        <a:buFont typeface="Arial" pitchFamily="34" charset="0"/>
        <a:buChar char="•"/>
        <a:defRPr sz="1994" kern="1200">
          <a:solidFill>
            <a:schemeClr val="tx1"/>
          </a:solidFill>
          <a:latin typeface="+mn-lt"/>
          <a:ea typeface="+mn-ea"/>
          <a:cs typeface="+mn-cs"/>
        </a:defRPr>
      </a:lvl7pPr>
      <a:lvl8pPr marL="3494163" indent="-232945" algn="l" defTabSz="931777" rtl="0" eaLnBrk="1" latinLnBrk="0" hangingPunct="1">
        <a:spcBef>
          <a:spcPct val="20000"/>
        </a:spcBef>
        <a:buFont typeface="Arial" pitchFamily="34" charset="0"/>
        <a:buChar char="•"/>
        <a:defRPr sz="1994" kern="1200">
          <a:solidFill>
            <a:schemeClr val="tx1"/>
          </a:solidFill>
          <a:latin typeface="+mn-lt"/>
          <a:ea typeface="+mn-ea"/>
          <a:cs typeface="+mn-cs"/>
        </a:defRPr>
      </a:lvl8pPr>
      <a:lvl9pPr marL="3960051" indent="-232945" algn="l" defTabSz="931777" rtl="0" eaLnBrk="1" latinLnBrk="0" hangingPunct="1">
        <a:spcBef>
          <a:spcPct val="20000"/>
        </a:spcBef>
        <a:buFont typeface="Arial" pitchFamily="34" charset="0"/>
        <a:buChar char="•"/>
        <a:defRPr sz="1994" kern="1200">
          <a:solidFill>
            <a:schemeClr val="tx1"/>
          </a:solidFill>
          <a:latin typeface="+mn-lt"/>
          <a:ea typeface="+mn-ea"/>
          <a:cs typeface="+mn-cs"/>
        </a:defRPr>
      </a:lvl9pPr>
    </p:bodyStyle>
    <p:otherStyle>
      <a:defPPr>
        <a:defRPr lang="en-US"/>
      </a:defPPr>
      <a:lvl1pPr marL="0" algn="l" defTabSz="931777" rtl="0" eaLnBrk="1" latinLnBrk="0" hangingPunct="1">
        <a:defRPr sz="1709" kern="1200">
          <a:solidFill>
            <a:schemeClr val="tx1"/>
          </a:solidFill>
          <a:latin typeface="+mn-lt"/>
          <a:ea typeface="+mn-ea"/>
          <a:cs typeface="+mn-cs"/>
        </a:defRPr>
      </a:lvl1pPr>
      <a:lvl2pPr marL="465888" algn="l" defTabSz="931777" rtl="0" eaLnBrk="1" latinLnBrk="0" hangingPunct="1">
        <a:defRPr sz="1804" kern="1200">
          <a:solidFill>
            <a:schemeClr val="tx1"/>
          </a:solidFill>
          <a:latin typeface="+mn-lt"/>
          <a:ea typeface="+mn-ea"/>
          <a:cs typeface="+mn-cs"/>
        </a:defRPr>
      </a:lvl2pPr>
      <a:lvl3pPr marL="931777" algn="l" defTabSz="931777" rtl="0" eaLnBrk="1" latinLnBrk="0" hangingPunct="1">
        <a:defRPr sz="1804" kern="1200">
          <a:solidFill>
            <a:schemeClr val="tx1"/>
          </a:solidFill>
          <a:latin typeface="+mn-lt"/>
          <a:ea typeface="+mn-ea"/>
          <a:cs typeface="+mn-cs"/>
        </a:defRPr>
      </a:lvl3pPr>
      <a:lvl4pPr marL="1397665" algn="l" defTabSz="931777" rtl="0" eaLnBrk="1" latinLnBrk="0" hangingPunct="1">
        <a:defRPr sz="1804" kern="1200">
          <a:solidFill>
            <a:schemeClr val="tx1"/>
          </a:solidFill>
          <a:latin typeface="+mn-lt"/>
          <a:ea typeface="+mn-ea"/>
          <a:cs typeface="+mn-cs"/>
        </a:defRPr>
      </a:lvl4pPr>
      <a:lvl5pPr marL="1863553" algn="l" defTabSz="931777" rtl="0" eaLnBrk="1" latinLnBrk="0" hangingPunct="1">
        <a:defRPr sz="1804" kern="1200">
          <a:solidFill>
            <a:schemeClr val="tx1"/>
          </a:solidFill>
          <a:latin typeface="+mn-lt"/>
          <a:ea typeface="+mn-ea"/>
          <a:cs typeface="+mn-cs"/>
        </a:defRPr>
      </a:lvl5pPr>
      <a:lvl6pPr marL="2329442" algn="l" defTabSz="931777" rtl="0" eaLnBrk="1" latinLnBrk="0" hangingPunct="1">
        <a:defRPr sz="1804" kern="1200">
          <a:solidFill>
            <a:schemeClr val="tx1"/>
          </a:solidFill>
          <a:latin typeface="+mn-lt"/>
          <a:ea typeface="+mn-ea"/>
          <a:cs typeface="+mn-cs"/>
        </a:defRPr>
      </a:lvl6pPr>
      <a:lvl7pPr marL="2795330" algn="l" defTabSz="931777" rtl="0" eaLnBrk="1" latinLnBrk="0" hangingPunct="1">
        <a:defRPr sz="1804" kern="1200">
          <a:solidFill>
            <a:schemeClr val="tx1"/>
          </a:solidFill>
          <a:latin typeface="+mn-lt"/>
          <a:ea typeface="+mn-ea"/>
          <a:cs typeface="+mn-cs"/>
        </a:defRPr>
      </a:lvl7pPr>
      <a:lvl8pPr marL="3261218" algn="l" defTabSz="931777" rtl="0" eaLnBrk="1" latinLnBrk="0" hangingPunct="1">
        <a:defRPr sz="1804" kern="1200">
          <a:solidFill>
            <a:schemeClr val="tx1"/>
          </a:solidFill>
          <a:latin typeface="+mn-lt"/>
          <a:ea typeface="+mn-ea"/>
          <a:cs typeface="+mn-cs"/>
        </a:defRPr>
      </a:lvl8pPr>
      <a:lvl9pPr marL="3727107" algn="l" defTabSz="931777" rtl="0" eaLnBrk="1" latinLnBrk="0" hangingPunct="1">
        <a:defRPr sz="18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75">
          <p15:clr>
            <a:srgbClr val="F26B43"/>
          </p15:clr>
        </p15:guide>
        <p15:guide id="2" pos="326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vmlDrawing" Target="../drawings/vmlDrawing7.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7.bin"/></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xml"/><Relationship Id="rId1" Type="http://schemas.openxmlformats.org/officeDocument/2006/relationships/vmlDrawing" Target="../drawings/vmlDrawing15.vml"/><Relationship Id="rId5" Type="http://schemas.openxmlformats.org/officeDocument/2006/relationships/image" Target="../media/image2.emf"/><Relationship Id="rId4" Type="http://schemas.openxmlformats.org/officeDocument/2006/relationships/oleObject" Target="../embeddings/oleObject15.bin"/></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xml"/><Relationship Id="rId1" Type="http://schemas.openxmlformats.org/officeDocument/2006/relationships/vmlDrawing" Target="../drawings/vmlDrawing16.vml"/><Relationship Id="rId6" Type="http://schemas.openxmlformats.org/officeDocument/2006/relationships/image" Target="../media/image28.png"/><Relationship Id="rId5" Type="http://schemas.openxmlformats.org/officeDocument/2006/relationships/image" Target="../media/image2.emf"/><Relationship Id="rId4" Type="http://schemas.openxmlformats.org/officeDocument/2006/relationships/oleObject" Target="../embeddings/oleObject16.bin"/></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slideLayout" Target="../slideLayouts/slideLayout5.xml"/><Relationship Id="rId7" Type="http://schemas.openxmlformats.org/officeDocument/2006/relationships/chart" Target="../charts/chart2.xml"/><Relationship Id="rId2" Type="http://schemas.openxmlformats.org/officeDocument/2006/relationships/tags" Target="../tags/tag19.xml"/><Relationship Id="rId1" Type="http://schemas.openxmlformats.org/officeDocument/2006/relationships/vmlDrawing" Target="../drawings/vmlDrawing17.vml"/><Relationship Id="rId6" Type="http://schemas.openxmlformats.org/officeDocument/2006/relationships/image" Target="../media/image31.png"/><Relationship Id="rId5" Type="http://schemas.openxmlformats.org/officeDocument/2006/relationships/image" Target="../media/image2.emf"/><Relationship Id="rId4" Type="http://schemas.openxmlformats.org/officeDocument/2006/relationships/oleObject" Target="../embeddings/oleObject17.bin"/></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chart" Target="../charts/chart1.xml"/><Relationship Id="rId2" Type="http://schemas.openxmlformats.org/officeDocument/2006/relationships/tags" Target="../tags/tag10.xml"/><Relationship Id="rId1" Type="http://schemas.openxmlformats.org/officeDocument/2006/relationships/vmlDrawing" Target="../drawings/vmlDrawing8.vml"/><Relationship Id="rId6" Type="http://schemas.openxmlformats.org/officeDocument/2006/relationships/image" Target="../media/image2.emf"/><Relationship Id="rId5" Type="http://schemas.openxmlformats.org/officeDocument/2006/relationships/oleObject" Target="../embeddings/oleObject8.bin"/><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tags" Target="../tags/tag11.xml"/><Relationship Id="rId1" Type="http://schemas.openxmlformats.org/officeDocument/2006/relationships/vmlDrawing" Target="../drawings/vmlDrawing9.vml"/><Relationship Id="rId6" Type="http://schemas.openxmlformats.org/officeDocument/2006/relationships/image" Target="../media/image4.png"/><Relationship Id="rId5" Type="http://schemas.openxmlformats.org/officeDocument/2006/relationships/image" Target="../media/image2.emf"/><Relationship Id="rId10" Type="http://schemas.openxmlformats.org/officeDocument/2006/relationships/image" Target="../media/image8.png"/><Relationship Id="rId4" Type="http://schemas.openxmlformats.org/officeDocument/2006/relationships/oleObject" Target="../embeddings/oleObject9.bin"/><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3.xml"/><Relationship Id="rId7" Type="http://schemas.openxmlformats.org/officeDocument/2006/relationships/image" Target="../media/image13.png"/><Relationship Id="rId2" Type="http://schemas.openxmlformats.org/officeDocument/2006/relationships/tags" Target="../tags/tag12.xml"/><Relationship Id="rId1" Type="http://schemas.openxmlformats.org/officeDocument/2006/relationships/vmlDrawing" Target="../drawings/vmlDrawing10.vml"/><Relationship Id="rId6" Type="http://schemas.openxmlformats.org/officeDocument/2006/relationships/image" Target="../media/image2.emf"/><Relationship Id="rId11" Type="http://schemas.openxmlformats.org/officeDocument/2006/relationships/image" Target="../media/image17.png"/><Relationship Id="rId5" Type="http://schemas.openxmlformats.org/officeDocument/2006/relationships/oleObject" Target="../embeddings/oleObject10.bin"/><Relationship Id="rId10" Type="http://schemas.openxmlformats.org/officeDocument/2006/relationships/image" Target="../media/image16.png"/><Relationship Id="rId4" Type="http://schemas.openxmlformats.org/officeDocument/2006/relationships/notesSlide" Target="../notesSlides/notesSlide2.xml"/><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21.emf"/><Relationship Id="rId3" Type="http://schemas.openxmlformats.org/officeDocument/2006/relationships/slideLayout" Target="../slideLayouts/slideLayout4.xml"/><Relationship Id="rId7" Type="http://schemas.openxmlformats.org/officeDocument/2006/relationships/image" Target="../media/image141.png"/><Relationship Id="rId12" Type="http://schemas.openxmlformats.org/officeDocument/2006/relationships/image" Target="../media/image20.emf"/><Relationship Id="rId2" Type="http://schemas.openxmlformats.org/officeDocument/2006/relationships/tags" Target="../tags/tag13.xml"/><Relationship Id="rId1" Type="http://schemas.openxmlformats.org/officeDocument/2006/relationships/vmlDrawing" Target="../drawings/vmlDrawing11.vml"/><Relationship Id="rId6" Type="http://schemas.openxmlformats.org/officeDocument/2006/relationships/image" Target="../media/image2.emf"/><Relationship Id="rId11" Type="http://schemas.openxmlformats.org/officeDocument/2006/relationships/image" Target="../media/image170.png"/><Relationship Id="rId5" Type="http://schemas.openxmlformats.org/officeDocument/2006/relationships/oleObject" Target="../embeddings/oleObject11.bin"/><Relationship Id="rId15" Type="http://schemas.openxmlformats.org/officeDocument/2006/relationships/image" Target="../media/image21.png"/><Relationship Id="rId10" Type="http://schemas.openxmlformats.org/officeDocument/2006/relationships/image" Target="../media/image19.emf"/><Relationship Id="rId4" Type="http://schemas.openxmlformats.org/officeDocument/2006/relationships/notesSlide" Target="../notesSlides/notesSlide3.xml"/><Relationship Id="rId9" Type="http://schemas.openxmlformats.org/officeDocument/2006/relationships/image" Target="../media/image18.emf"/><Relationship Id="rId14" Type="http://schemas.openxmlformats.org/officeDocument/2006/relationships/image" Target="../media/image22.emf"/></Relationships>
</file>

<file path=ppt/slides/_rels/slide7.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slideLayout" Target="../slideLayouts/slideLayout4.xml"/><Relationship Id="rId7" Type="http://schemas.openxmlformats.org/officeDocument/2006/relationships/image" Target="../media/image23.emf"/><Relationship Id="rId2" Type="http://schemas.openxmlformats.org/officeDocument/2006/relationships/tags" Target="../tags/tag14.xml"/><Relationship Id="rId1" Type="http://schemas.openxmlformats.org/officeDocument/2006/relationships/vmlDrawing" Target="../drawings/vmlDrawing12.vml"/><Relationship Id="rId6" Type="http://schemas.openxmlformats.org/officeDocument/2006/relationships/image" Target="../media/image22.png"/><Relationship Id="rId5" Type="http://schemas.openxmlformats.org/officeDocument/2006/relationships/image" Target="../media/image2.emf"/><Relationship Id="rId10" Type="http://schemas.openxmlformats.org/officeDocument/2006/relationships/image" Target="../media/image26.emf"/><Relationship Id="rId4" Type="http://schemas.openxmlformats.org/officeDocument/2006/relationships/oleObject" Target="../embeddings/oleObject12.bin"/><Relationship Id="rId9" Type="http://schemas.openxmlformats.org/officeDocument/2006/relationships/image" Target="../media/image25.em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xml"/><Relationship Id="rId1" Type="http://schemas.openxmlformats.org/officeDocument/2006/relationships/vmlDrawing" Target="../drawings/vmlDrawing13.vml"/><Relationship Id="rId6" Type="http://schemas.openxmlformats.org/officeDocument/2006/relationships/image" Target="../media/image27.emf"/><Relationship Id="rId5" Type="http://schemas.openxmlformats.org/officeDocument/2006/relationships/image" Target="../media/image2.emf"/><Relationship Id="rId4" Type="http://schemas.openxmlformats.org/officeDocument/2006/relationships/oleObject" Target="../embeddings/oleObject13.bin"/></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xml"/><Relationship Id="rId1" Type="http://schemas.openxmlformats.org/officeDocument/2006/relationships/vmlDrawing" Target="../drawings/vmlDrawing14.vml"/><Relationship Id="rId5" Type="http://schemas.openxmlformats.org/officeDocument/2006/relationships/image" Target="../media/image2.emf"/><Relationship Id="rId4" Type="http://schemas.openxmlformats.org/officeDocument/2006/relationships/oleObject" Target="../embeddings/oleObject14.bin"/></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 name="对象 7" hidden="1">
            <a:extLst>
              <a:ext uri="{FF2B5EF4-FFF2-40B4-BE49-F238E27FC236}">
                <a16:creationId xmlns:a16="http://schemas.microsoft.com/office/drawing/2014/main" id="{B305516C-C629-D75E-D35F-00E14E4D4B84}"/>
              </a:ext>
            </a:extLst>
          </p:cNvPr>
          <p:cNvGraphicFramePr>
            <a:graphicFrameLocks noChangeAspect="1"/>
          </p:cNvGraphicFramePr>
          <p:nvPr>
            <p:custDataLst>
              <p:tags r:id="rId2"/>
            </p:custDataLst>
            <p:extLst>
              <p:ext uri="{D42A27DB-BD31-4B8C-83A1-F6EECF244321}">
                <p14:modId xmlns:p14="http://schemas.microsoft.com/office/powerpoint/2010/main" val="18098758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0" name="think-cell 幻灯片" r:id="rId4" imgW="473" imgH="476" progId="TCLayout.ActiveDocument.1">
                  <p:embed/>
                </p:oleObj>
              </mc:Choice>
              <mc:Fallback>
                <p:oleObj name="think-cell 幻灯片" r:id="rId4" imgW="473" imgH="476" progId="TCLayout.ActiveDocument.1">
                  <p:embed/>
                  <p:pic>
                    <p:nvPicPr>
                      <p:cNvPr id="8" name="对象 7" hidden="1">
                        <a:extLst>
                          <a:ext uri="{FF2B5EF4-FFF2-40B4-BE49-F238E27FC236}">
                            <a16:creationId xmlns:a16="http://schemas.microsoft.com/office/drawing/2014/main" id="{B305516C-C629-D75E-D35F-00E14E4D4B8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2" name="Group 1">
            <a:extLst>
              <a:ext uri="{FF2B5EF4-FFF2-40B4-BE49-F238E27FC236}">
                <a16:creationId xmlns:a16="http://schemas.microsoft.com/office/drawing/2014/main" id="{04462622-A373-3342-8E65-D8D62E672488}"/>
              </a:ext>
            </a:extLst>
          </p:cNvPr>
          <p:cNvGrpSpPr/>
          <p:nvPr/>
        </p:nvGrpSpPr>
        <p:grpSpPr>
          <a:xfrm>
            <a:off x="0" y="3668438"/>
            <a:ext cx="12182442" cy="3273435"/>
            <a:chOff x="0" y="4033245"/>
            <a:chExt cx="12192000" cy="2366595"/>
          </a:xfrm>
          <a:solidFill>
            <a:srgbClr val="E70012"/>
          </a:solidFill>
        </p:grpSpPr>
        <p:sp>
          <p:nvSpPr>
            <p:cNvPr id="7" name="Rectangle 6">
              <a:extLst>
                <a:ext uri="{FF2B5EF4-FFF2-40B4-BE49-F238E27FC236}">
                  <a16:creationId xmlns:a16="http://schemas.microsoft.com/office/drawing/2014/main" id="{B0CD4CC0-ECFC-DC45-B8FD-48CFA0C97544}"/>
                </a:ext>
              </a:extLst>
            </p:cNvPr>
            <p:cNvSpPr/>
            <p:nvPr/>
          </p:nvSpPr>
          <p:spPr>
            <a:xfrm flipH="1" flipV="1">
              <a:off x="0" y="4033245"/>
              <a:ext cx="12192000" cy="2366595"/>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zh-CN" altLang="en-US" sz="2000" dirty="0">
                <a:solidFill>
                  <a:schemeClr val="accent3"/>
                </a:solidFill>
              </a:endParaRPr>
            </a:p>
          </p:txBody>
        </p:sp>
        <p:sp>
          <p:nvSpPr>
            <p:cNvPr id="9" name="TextBox 8">
              <a:extLst>
                <a:ext uri="{FF2B5EF4-FFF2-40B4-BE49-F238E27FC236}">
                  <a16:creationId xmlns:a16="http://schemas.microsoft.com/office/drawing/2014/main" id="{F81D826A-8C31-334D-9E9B-AC8D1C85B90C}"/>
                </a:ext>
              </a:extLst>
            </p:cNvPr>
            <p:cNvSpPr txBox="1"/>
            <p:nvPr/>
          </p:nvSpPr>
          <p:spPr>
            <a:xfrm>
              <a:off x="491574" y="4196540"/>
              <a:ext cx="11401583" cy="1121860"/>
            </a:xfrm>
            <a:prstGeom prst="rect">
              <a:avLst/>
            </a:prstGeom>
            <a:grpFill/>
          </p:spPr>
          <p:txBody>
            <a:bodyPr wrap="square" lIns="36000" tIns="36000" rIns="36000" bIns="36000" rtlCol="0">
              <a:spAutoFit/>
            </a:bodyPr>
            <a:lstStyle/>
            <a:p>
              <a:pPr algn="ctr"/>
              <a:r>
                <a:rPr kumimoji="1" lang="en-US" altLang="zh-CN" sz="4800" b="1" dirty="0">
                  <a:solidFill>
                    <a:schemeClr val="bg1"/>
                  </a:solidFill>
                  <a:latin typeface="Times New Roman" panose="02020603050405020304" pitchFamily="18" charset="0"/>
                  <a:ea typeface="楷体" panose="02010609060101010101" pitchFamily="49" charset="-122"/>
                </a:rPr>
                <a:t>J&amp;T EXPRESS. (NYSE: J&amp;T)</a:t>
              </a:r>
            </a:p>
            <a:p>
              <a:pPr algn="ctr"/>
              <a:r>
                <a:rPr kumimoji="1" lang="en-US" altLang="zh-CN" sz="4800" b="1" dirty="0">
                  <a:solidFill>
                    <a:schemeClr val="bg1"/>
                  </a:solidFill>
                  <a:latin typeface="Times New Roman" panose="02020603050405020304" pitchFamily="18" charset="0"/>
                  <a:ea typeface="楷体" panose="02010609060101010101" pitchFamily="49" charset="-122"/>
                </a:rPr>
                <a:t>Investment Memo</a:t>
              </a:r>
            </a:p>
          </p:txBody>
        </p:sp>
        <p:sp>
          <p:nvSpPr>
            <p:cNvPr id="13" name="TextBox 12">
              <a:extLst>
                <a:ext uri="{FF2B5EF4-FFF2-40B4-BE49-F238E27FC236}">
                  <a16:creationId xmlns:a16="http://schemas.microsoft.com/office/drawing/2014/main" id="{7C9EFA51-6757-274A-BA35-EC4A49F1133B}"/>
                </a:ext>
              </a:extLst>
            </p:cNvPr>
            <p:cNvSpPr txBox="1"/>
            <p:nvPr/>
          </p:nvSpPr>
          <p:spPr>
            <a:xfrm>
              <a:off x="9528" y="5946255"/>
              <a:ext cx="12163416" cy="453585"/>
            </a:xfrm>
            <a:prstGeom prst="rect">
              <a:avLst/>
            </a:prstGeom>
            <a:grpFill/>
          </p:spPr>
          <p:txBody>
            <a:bodyPr wrap="square" lIns="36000" tIns="36000" rIns="36000" bIns="36000" rtlCol="0">
              <a:spAutoFit/>
            </a:bodyPr>
            <a:lstStyle/>
            <a:p>
              <a:pPr algn="ctr"/>
              <a:r>
                <a:rPr kumimoji="1" lang="en-US" altLang="zh-CN" b="1">
                  <a:solidFill>
                    <a:schemeClr val="bg1"/>
                  </a:solidFill>
                  <a:latin typeface="Times New Roman" panose="02020603050405020304" pitchFamily="18" charset="0"/>
                  <a:ea typeface="楷体" panose="02010609060101010101" pitchFamily="49" charset="-122"/>
                </a:rPr>
                <a:t>Group 4: </a:t>
              </a:r>
              <a:r>
                <a:rPr kumimoji="1" lang="en-US" altLang="zh-CN" b="1" dirty="0">
                  <a:solidFill>
                    <a:schemeClr val="bg1"/>
                  </a:solidFill>
                  <a:latin typeface="Times New Roman" panose="02020603050405020304" pitchFamily="18" charset="0"/>
                  <a:ea typeface="楷体" panose="02010609060101010101" pitchFamily="49" charset="-122"/>
                </a:rPr>
                <a:t>Yang Xiaohan</a:t>
              </a:r>
              <a:r>
                <a:rPr kumimoji="1" lang="en-US" altLang="zh-CN" b="1" dirty="0">
                  <a:solidFill>
                    <a:schemeClr val="bg1"/>
                  </a:solidFill>
                </a:rPr>
                <a:t> | </a:t>
              </a:r>
              <a:r>
                <a:rPr kumimoji="1" lang="en-US" altLang="zh-CN" b="1" dirty="0">
                  <a:solidFill>
                    <a:schemeClr val="bg1"/>
                  </a:solidFill>
                  <a:latin typeface="Times New Roman" panose="02020603050405020304" pitchFamily="18" charset="0"/>
                  <a:ea typeface="楷体" panose="02010609060101010101" pitchFamily="49" charset="-122"/>
                </a:rPr>
                <a:t>Shang Zhou</a:t>
              </a:r>
              <a:r>
                <a:rPr kumimoji="1" lang="en-US" altLang="zh-CN" b="1" dirty="0">
                  <a:solidFill>
                    <a:schemeClr val="bg1"/>
                  </a:solidFill>
                </a:rPr>
                <a:t> | </a:t>
              </a:r>
              <a:r>
                <a:rPr kumimoji="1" lang="en-US" altLang="zh-CN" b="1" dirty="0">
                  <a:solidFill>
                    <a:schemeClr val="bg1"/>
                  </a:solidFill>
                  <a:latin typeface="Times New Roman" panose="02020603050405020304" pitchFamily="18" charset="0"/>
                  <a:ea typeface="楷体" panose="02010609060101010101" pitchFamily="49" charset="-122"/>
                </a:rPr>
                <a:t>Shen </a:t>
              </a:r>
              <a:r>
                <a:rPr kumimoji="1" lang="en-US" altLang="zh-CN" b="1" dirty="0" err="1">
                  <a:solidFill>
                    <a:schemeClr val="bg1"/>
                  </a:solidFill>
                  <a:latin typeface="Times New Roman" panose="02020603050405020304" pitchFamily="18" charset="0"/>
                  <a:ea typeface="楷体" panose="02010609060101010101" pitchFamily="49" charset="-122"/>
                </a:rPr>
                <a:t>Mengjing</a:t>
              </a:r>
              <a:r>
                <a:rPr kumimoji="1" lang="en-US" altLang="zh-CN" b="1" dirty="0">
                  <a:solidFill>
                    <a:schemeClr val="bg1"/>
                  </a:solidFill>
                </a:rPr>
                <a:t> | </a:t>
              </a:r>
              <a:r>
                <a:rPr kumimoji="1" lang="en-US" altLang="zh-CN" b="1" dirty="0">
                  <a:solidFill>
                    <a:schemeClr val="bg1"/>
                  </a:solidFill>
                  <a:latin typeface="Times New Roman" panose="02020603050405020304" pitchFamily="18" charset="0"/>
                  <a:ea typeface="楷体" panose="02010609060101010101" pitchFamily="49" charset="-122"/>
                </a:rPr>
                <a:t>Wang </a:t>
              </a:r>
              <a:r>
                <a:rPr kumimoji="1" lang="en-US" altLang="zh-CN" b="1" dirty="0" err="1">
                  <a:solidFill>
                    <a:schemeClr val="bg1"/>
                  </a:solidFill>
                  <a:latin typeface="Times New Roman" panose="02020603050405020304" pitchFamily="18" charset="0"/>
                  <a:ea typeface="楷体" panose="02010609060101010101" pitchFamily="49" charset="-122"/>
                </a:rPr>
                <a:t>Aocheng</a:t>
              </a:r>
              <a:r>
                <a:rPr kumimoji="1" lang="en-US" altLang="zh-CN" b="1" dirty="0">
                  <a:solidFill>
                    <a:schemeClr val="bg1"/>
                  </a:solidFill>
                </a:rPr>
                <a:t> | </a:t>
              </a:r>
              <a:r>
                <a:rPr kumimoji="1" lang="en-US" altLang="zh-CN" b="1" dirty="0">
                  <a:solidFill>
                    <a:schemeClr val="bg1"/>
                  </a:solidFill>
                  <a:latin typeface="Times New Roman" panose="02020603050405020304" pitchFamily="18" charset="0"/>
                  <a:ea typeface="楷体" panose="02010609060101010101" pitchFamily="49" charset="-122"/>
                </a:rPr>
                <a:t>Wang </a:t>
              </a:r>
              <a:r>
                <a:rPr kumimoji="1" lang="en-US" altLang="zh-CN" b="1" dirty="0" err="1">
                  <a:solidFill>
                    <a:schemeClr val="bg1"/>
                  </a:solidFill>
                  <a:latin typeface="Times New Roman" panose="02020603050405020304" pitchFamily="18" charset="0"/>
                  <a:ea typeface="楷体" panose="02010609060101010101" pitchFamily="49" charset="-122"/>
                </a:rPr>
                <a:t>Bingjie</a:t>
              </a:r>
              <a:r>
                <a:rPr kumimoji="1" lang="en-US" altLang="zh-CN" b="1" dirty="0">
                  <a:solidFill>
                    <a:schemeClr val="bg1"/>
                  </a:solidFill>
                  <a:latin typeface="Times New Roman" panose="02020603050405020304" pitchFamily="18" charset="0"/>
                  <a:ea typeface="楷体" panose="02010609060101010101" pitchFamily="49" charset="-122"/>
                </a:rPr>
                <a:t> | Li </a:t>
              </a:r>
              <a:r>
                <a:rPr kumimoji="1" lang="en-US" altLang="zh-CN" b="1" dirty="0" err="1">
                  <a:solidFill>
                    <a:schemeClr val="bg1"/>
                  </a:solidFill>
                  <a:latin typeface="Times New Roman" panose="02020603050405020304" pitchFamily="18" charset="0"/>
                  <a:ea typeface="楷体" panose="02010609060101010101" pitchFamily="49" charset="-122"/>
                </a:rPr>
                <a:t>Hangyu</a:t>
              </a:r>
              <a:r>
                <a:rPr kumimoji="1" lang="en-US" altLang="zh-CN" b="1" dirty="0">
                  <a:solidFill>
                    <a:schemeClr val="bg1"/>
                  </a:solidFill>
                  <a:latin typeface="Times New Roman" panose="02020603050405020304" pitchFamily="18" charset="0"/>
                  <a:ea typeface="楷体" panose="02010609060101010101" pitchFamily="49" charset="-122"/>
                </a:rPr>
                <a:t> | Zou </a:t>
              </a:r>
              <a:r>
                <a:rPr kumimoji="1" lang="en-US" altLang="zh-CN" b="1" dirty="0" err="1">
                  <a:solidFill>
                    <a:schemeClr val="bg1"/>
                  </a:solidFill>
                  <a:latin typeface="Times New Roman" panose="02020603050405020304" pitchFamily="18" charset="0"/>
                  <a:ea typeface="楷体" panose="02010609060101010101" pitchFamily="49" charset="-122"/>
                </a:rPr>
                <a:t>Jie</a:t>
              </a:r>
              <a:endParaRPr kumimoji="1" lang="en-US" altLang="zh-CN" b="1" dirty="0">
                <a:solidFill>
                  <a:schemeClr val="bg1"/>
                </a:solidFill>
                <a:latin typeface="Times New Roman" panose="02020603050405020304" pitchFamily="18" charset="0"/>
                <a:ea typeface="楷体" panose="02010609060101010101" pitchFamily="49" charset="-122"/>
              </a:endParaRPr>
            </a:p>
            <a:p>
              <a:pPr algn="ctr"/>
              <a:r>
                <a:rPr kumimoji="1" lang="en-US" altLang="zh-CN" b="1" dirty="0">
                  <a:solidFill>
                    <a:schemeClr val="bg1"/>
                  </a:solidFill>
                  <a:latin typeface="Times New Roman" panose="02020603050405020304" pitchFamily="18" charset="0"/>
                  <a:ea typeface="楷体" panose="02010609060101010101" pitchFamily="49" charset="-122"/>
                </a:rPr>
                <a:t>Jan. 10th </a:t>
              </a:r>
              <a:r>
                <a:rPr kumimoji="1" lang="zh-CN" altLang="en-US" b="1" dirty="0">
                  <a:solidFill>
                    <a:schemeClr val="bg1"/>
                  </a:solidFill>
                  <a:latin typeface="Times New Roman" panose="02020603050405020304" pitchFamily="18" charset="0"/>
                  <a:ea typeface="楷体" panose="02010609060101010101" pitchFamily="49" charset="-122"/>
                </a:rPr>
                <a:t> </a:t>
              </a:r>
              <a:r>
                <a:rPr kumimoji="1" lang="en-US" altLang="zh-CN" b="1" dirty="0">
                  <a:solidFill>
                    <a:schemeClr val="bg1"/>
                  </a:solidFill>
                  <a:latin typeface="Times New Roman" panose="02020603050405020304" pitchFamily="18" charset="0"/>
                  <a:ea typeface="楷体" panose="02010609060101010101" pitchFamily="49" charset="-122"/>
                </a:rPr>
                <a:t>2024</a:t>
              </a:r>
            </a:p>
          </p:txBody>
        </p:sp>
      </p:grpSp>
      <p:pic>
        <p:nvPicPr>
          <p:cNvPr id="4" name="图片 3">
            <a:extLst>
              <a:ext uri="{FF2B5EF4-FFF2-40B4-BE49-F238E27FC236}">
                <a16:creationId xmlns:a16="http://schemas.microsoft.com/office/drawing/2014/main" id="{CE87951E-BFFE-4EDE-930D-E15A34FE0A81}"/>
              </a:ext>
            </a:extLst>
          </p:cNvPr>
          <p:cNvPicPr>
            <a:picLocks noChangeAspect="1"/>
          </p:cNvPicPr>
          <p:nvPr/>
        </p:nvPicPr>
        <p:blipFill>
          <a:blip r:embed="rId6"/>
          <a:stretch>
            <a:fillRect/>
          </a:stretch>
        </p:blipFill>
        <p:spPr>
          <a:xfrm>
            <a:off x="3176" y="3176"/>
            <a:ext cx="12179266" cy="3665262"/>
          </a:xfrm>
          <a:prstGeom prst="rect">
            <a:avLst/>
          </a:prstGeom>
        </p:spPr>
      </p:pic>
    </p:spTree>
    <p:extLst>
      <p:ext uri="{BB962C8B-B14F-4D97-AF65-F5344CB8AC3E}">
        <p14:creationId xmlns:p14="http://schemas.microsoft.com/office/powerpoint/2010/main" val="3187803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a:extLst>
              <a:ext uri="{FF2B5EF4-FFF2-40B4-BE49-F238E27FC236}">
                <a16:creationId xmlns:a16="http://schemas.microsoft.com/office/drawing/2014/main" id="{29E6F57D-88E6-3FDB-A6DD-E11F639F9E72}"/>
              </a:ext>
            </a:extLst>
          </p:cNvPr>
          <p:cNvGraphicFramePr>
            <a:graphicFrameLocks noChangeAspect="1"/>
          </p:cNvGraphicFramePr>
          <p:nvPr>
            <p:custDataLst>
              <p:tags r:id="rId2"/>
            </p:custDataLst>
            <p:extLst>
              <p:ext uri="{D42A27DB-BD31-4B8C-83A1-F6EECF244321}">
                <p14:modId xmlns:p14="http://schemas.microsoft.com/office/powerpoint/2010/main" val="18934868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2" name="think-cell 幻灯片" r:id="rId4" imgW="395" imgH="396" progId="TCLayout.ActiveDocument.1">
                  <p:embed/>
                </p:oleObj>
              </mc:Choice>
              <mc:Fallback>
                <p:oleObj name="think-cell 幻灯片" r:id="rId4" imgW="395" imgH="396" progId="TCLayout.ActiveDocument.1">
                  <p:embed/>
                  <p:pic>
                    <p:nvPicPr>
                      <p:cNvPr id="4" name="对象 3" hidden="1">
                        <a:extLst>
                          <a:ext uri="{FF2B5EF4-FFF2-40B4-BE49-F238E27FC236}">
                            <a16:creationId xmlns:a16="http://schemas.microsoft.com/office/drawing/2014/main" id="{29E6F57D-88E6-3FDB-A6DD-E11F639F9E7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BECC4A07-86A9-B03A-14ED-D36D52291241}"/>
              </a:ext>
            </a:extLst>
          </p:cNvPr>
          <p:cNvSpPr>
            <a:spLocks noGrp="1"/>
          </p:cNvSpPr>
          <p:nvPr>
            <p:ph type="title"/>
          </p:nvPr>
        </p:nvSpPr>
        <p:spPr/>
        <p:txBody>
          <a:bodyPr vert="horz"/>
          <a:lstStyle/>
          <a:p>
            <a:r>
              <a:rPr lang="en-US" altLang="zh-CN" dirty="0"/>
              <a:t>   Projecting Balance Sheet</a:t>
            </a:r>
            <a:endParaRPr lang="zh-CN" altLang="en-US" dirty="0"/>
          </a:p>
        </p:txBody>
      </p:sp>
      <p:grpSp>
        <p:nvGrpSpPr>
          <p:cNvPr id="6" name="组合 5">
            <a:extLst>
              <a:ext uri="{FF2B5EF4-FFF2-40B4-BE49-F238E27FC236}">
                <a16:creationId xmlns:a16="http://schemas.microsoft.com/office/drawing/2014/main" id="{B4FDE18B-093D-E1EC-1BCE-C5CA2EF0530F}"/>
              </a:ext>
            </a:extLst>
          </p:cNvPr>
          <p:cNvGrpSpPr/>
          <p:nvPr/>
        </p:nvGrpSpPr>
        <p:grpSpPr>
          <a:xfrm>
            <a:off x="7222179" y="1034257"/>
            <a:ext cx="2142751" cy="545514"/>
            <a:chOff x="5495993" y="994645"/>
            <a:chExt cx="2142751" cy="545514"/>
          </a:xfrm>
        </p:grpSpPr>
        <p:sp>
          <p:nvSpPr>
            <p:cNvPr id="7" name="椭圆 6">
              <a:extLst>
                <a:ext uri="{FF2B5EF4-FFF2-40B4-BE49-F238E27FC236}">
                  <a16:creationId xmlns:a16="http://schemas.microsoft.com/office/drawing/2014/main" id="{02A84C56-BAC0-26FF-E303-7B3EA5506FD9}"/>
                </a:ext>
              </a:extLst>
            </p:cNvPr>
            <p:cNvSpPr/>
            <p:nvPr/>
          </p:nvSpPr>
          <p:spPr>
            <a:xfrm>
              <a:off x="5495993" y="994645"/>
              <a:ext cx="541770" cy="545514"/>
            </a:xfrm>
            <a:prstGeom prst="ellipse">
              <a:avLst/>
            </a:prstGeom>
            <a:solidFill>
              <a:srgbClr val="F8CBAD"/>
            </a:solidFill>
            <a:ln w="19050">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8" name="Rectangle 6">
              <a:extLst>
                <a:ext uri="{FF2B5EF4-FFF2-40B4-BE49-F238E27FC236}">
                  <a16:creationId xmlns:a16="http://schemas.microsoft.com/office/drawing/2014/main" id="{319958EE-18B2-8DC1-A1E6-998F1DC44990}"/>
                </a:ext>
              </a:extLst>
            </p:cNvPr>
            <p:cNvSpPr/>
            <p:nvPr/>
          </p:nvSpPr>
          <p:spPr>
            <a:xfrm>
              <a:off x="5495994" y="1078995"/>
              <a:ext cx="2142750" cy="37681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68223">
                <a:defRPr/>
              </a:pPr>
              <a:r>
                <a:rPr kumimoji="1" lang="en-US" altLang="zh-CN" sz="1600" b="1" dirty="0">
                  <a:solidFill>
                    <a:schemeClr val="accent1"/>
                  </a:solidFill>
                  <a:latin typeface="Times New Roman" panose="02020603050405020304" pitchFamily="18" charset="0"/>
                  <a:ea typeface="楷体" panose="02010609060101010101" pitchFamily="49" charset="-122"/>
                </a:rPr>
                <a:t>Current Liabilities</a:t>
              </a:r>
            </a:p>
          </p:txBody>
        </p:sp>
      </p:grpSp>
      <p:sp>
        <p:nvSpPr>
          <p:cNvPr id="9" name="TextBox 2">
            <a:extLst>
              <a:ext uri="{FF2B5EF4-FFF2-40B4-BE49-F238E27FC236}">
                <a16:creationId xmlns:a16="http://schemas.microsoft.com/office/drawing/2014/main" id="{9C6F9C84-FB10-AFCD-602F-20B39661EDE8}"/>
              </a:ext>
            </a:extLst>
          </p:cNvPr>
          <p:cNvSpPr txBox="1"/>
          <p:nvPr/>
        </p:nvSpPr>
        <p:spPr>
          <a:xfrm>
            <a:off x="0" y="6663308"/>
            <a:ext cx="6242693" cy="222916"/>
          </a:xfrm>
          <a:prstGeom prst="rect">
            <a:avLst/>
          </a:prstGeom>
          <a:noFill/>
        </p:spPr>
        <p:txBody>
          <a:bodyPr wrap="square" lIns="34180" tIns="34180" rIns="34180" bIns="34180" rtlCol="0">
            <a:spAutoFit/>
          </a:bodyPr>
          <a:lstStyle/>
          <a:p>
            <a:pPr defTabSz="868223">
              <a:defRPr/>
            </a:pPr>
            <a:r>
              <a:rPr lang="en-US" altLang="zh-CN" sz="1000" i="1" dirty="0">
                <a:solidFill>
                  <a:prstClr val="black"/>
                </a:solidFill>
                <a:latin typeface="Arial" panose="020B0604020202020204" pitchFamily="34" charset="0"/>
                <a:cs typeface="Arial" panose="020B0604020202020204" pitchFamily="34" charset="0"/>
              </a:rPr>
              <a:t>Source: Annual Report</a:t>
            </a:r>
            <a:endParaRPr lang="zh-CN" altLang="en-US" sz="1000" i="1" dirty="0">
              <a:solidFill>
                <a:prstClr val="black"/>
              </a:solidFill>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5C63B7D6-E708-CEE0-CE81-C420FD4BE956}"/>
              </a:ext>
            </a:extLst>
          </p:cNvPr>
          <p:cNvSpPr txBox="1"/>
          <p:nvPr/>
        </p:nvSpPr>
        <p:spPr>
          <a:xfrm>
            <a:off x="7129789" y="1542319"/>
            <a:ext cx="5122543" cy="1200329"/>
          </a:xfrm>
          <a:prstGeom prst="rect">
            <a:avLst/>
          </a:prstGeom>
          <a:noFill/>
        </p:spPr>
        <p:txBody>
          <a:bodyPr wrap="square">
            <a:spAutoFit/>
          </a:bodyPr>
          <a:lstStyle/>
          <a:p>
            <a:pPr marL="171450" indent="-171450">
              <a:buFont typeface="Wingdings" panose="05000000000000000000" pitchFamily="2" charset="2"/>
              <a:buChar char="Ø"/>
            </a:pPr>
            <a:r>
              <a:rPr lang="en-US" altLang="zh-CN" sz="1200" b="1" dirty="0">
                <a:solidFill>
                  <a:schemeClr val="accent1"/>
                </a:solidFill>
                <a:latin typeface="Times New Roman" panose="02020603050405020304" pitchFamily="18" charset="0"/>
                <a:ea typeface="楷体" panose="02010609060101010101" pitchFamily="49" charset="-122"/>
              </a:rPr>
              <a:t>Accounts Payable and Notes Payable : </a:t>
            </a:r>
            <a:r>
              <a:rPr lang="en-US" altLang="zh-CN" sz="1200" dirty="0">
                <a:latin typeface="Times New Roman" panose="02020603050405020304" pitchFamily="18" charset="0"/>
                <a:ea typeface="楷体" panose="02010609060101010101" pitchFamily="49" charset="-122"/>
              </a:rPr>
              <a:t>COGS/ average of the past 3 years </a:t>
            </a:r>
            <a:r>
              <a:rPr lang="en-US" altLang="zh-CN" sz="1200" b="1" dirty="0">
                <a:latin typeface="Times New Roman" panose="02020603050405020304" pitchFamily="18" charset="0"/>
                <a:ea typeface="楷体" panose="02010609060101010101" pitchFamily="49" charset="-122"/>
              </a:rPr>
              <a:t>[accounts payable turnover rate]</a:t>
            </a:r>
          </a:p>
          <a:p>
            <a:pPr marL="171450" indent="-171450">
              <a:buFont typeface="Wingdings" panose="05000000000000000000" pitchFamily="2" charset="2"/>
              <a:buChar char="Ø"/>
            </a:pPr>
            <a:r>
              <a:rPr lang="en-US" altLang="zh-CN" sz="1200" b="1" dirty="0">
                <a:solidFill>
                  <a:schemeClr val="accent1"/>
                </a:solidFill>
                <a:latin typeface="Times New Roman" panose="02020603050405020304" pitchFamily="18" charset="0"/>
                <a:ea typeface="楷体" panose="02010609060101010101" pitchFamily="49" charset="-122"/>
              </a:rPr>
              <a:t>Taxes Payable : </a:t>
            </a:r>
            <a:r>
              <a:rPr lang="en-US" altLang="zh-CN" sz="1200" dirty="0">
                <a:latin typeface="Times New Roman" panose="02020603050405020304" pitchFamily="18" charset="0"/>
                <a:ea typeface="楷体" panose="02010609060101010101" pitchFamily="49" charset="-122"/>
              </a:rPr>
              <a:t>Total Annual Operating Expenses / average of the past 3 years of accrued expenses</a:t>
            </a:r>
            <a:endParaRPr lang="en-US" altLang="zh-CN" sz="1200" b="1" dirty="0">
              <a:latin typeface="Times New Roman" panose="02020603050405020304" pitchFamily="18" charset="0"/>
              <a:ea typeface="楷体" panose="02010609060101010101" pitchFamily="49" charset="-122"/>
            </a:endParaRPr>
          </a:p>
          <a:p>
            <a:pPr marL="171450" indent="-171450">
              <a:buFont typeface="Wingdings" panose="05000000000000000000" pitchFamily="2" charset="2"/>
              <a:buChar char="Ø"/>
            </a:pPr>
            <a:r>
              <a:rPr lang="en-US" altLang="zh-CN" sz="1200" b="1" dirty="0">
                <a:solidFill>
                  <a:schemeClr val="accent1"/>
                </a:solidFill>
                <a:latin typeface="Times New Roman" panose="02020603050405020304" pitchFamily="18" charset="0"/>
                <a:ea typeface="楷体" panose="02010609060101010101" pitchFamily="49" charset="-122"/>
              </a:rPr>
              <a:t>Curr. Port. of LT Debt</a:t>
            </a:r>
            <a:r>
              <a:rPr lang="zh-CN" altLang="en-US" sz="1200" b="1" dirty="0">
                <a:solidFill>
                  <a:schemeClr val="accent1"/>
                </a:solidFill>
                <a:latin typeface="Times New Roman" panose="02020603050405020304" pitchFamily="18" charset="0"/>
                <a:ea typeface="楷体" panose="02010609060101010101" pitchFamily="49" charset="-122"/>
              </a:rPr>
              <a:t>、</a:t>
            </a:r>
            <a:r>
              <a:rPr lang="en-US" altLang="zh-CN" sz="1200" b="1" dirty="0">
                <a:solidFill>
                  <a:schemeClr val="accent1"/>
                </a:solidFill>
                <a:latin typeface="Times New Roman" panose="02020603050405020304" pitchFamily="18" charset="0"/>
                <a:ea typeface="楷体" panose="02010609060101010101" pitchFamily="49" charset="-122"/>
              </a:rPr>
              <a:t> Curr. Port. of Leases </a:t>
            </a:r>
            <a:r>
              <a:rPr lang="zh-CN" altLang="en-US" sz="1200" b="1" dirty="0">
                <a:solidFill>
                  <a:schemeClr val="accent1"/>
                </a:solidFill>
                <a:latin typeface="Times New Roman" panose="02020603050405020304" pitchFamily="18" charset="0"/>
                <a:ea typeface="楷体" panose="02010609060101010101" pitchFamily="49" charset="-122"/>
              </a:rPr>
              <a:t>、</a:t>
            </a:r>
            <a:r>
              <a:rPr lang="en-US" altLang="zh-CN" sz="1200" b="1" dirty="0">
                <a:solidFill>
                  <a:schemeClr val="accent1"/>
                </a:solidFill>
                <a:latin typeface="Times New Roman" panose="02020603050405020304" pitchFamily="18" charset="0"/>
                <a:ea typeface="楷体" panose="02010609060101010101" pitchFamily="49" charset="-122"/>
              </a:rPr>
              <a:t> Other Current Liabilities : </a:t>
            </a:r>
            <a:r>
              <a:rPr lang="en-US" altLang="zh-CN" sz="1200" dirty="0">
                <a:latin typeface="Times New Roman" panose="02020603050405020304" pitchFamily="18" charset="0"/>
                <a:ea typeface="楷体" panose="02010609060101010101" pitchFamily="49" charset="-122"/>
              </a:rPr>
              <a:t>average of the past 3 years</a:t>
            </a:r>
          </a:p>
        </p:txBody>
      </p:sp>
      <p:grpSp>
        <p:nvGrpSpPr>
          <p:cNvPr id="13" name="组合 12">
            <a:extLst>
              <a:ext uri="{FF2B5EF4-FFF2-40B4-BE49-F238E27FC236}">
                <a16:creationId xmlns:a16="http://schemas.microsoft.com/office/drawing/2014/main" id="{CAEC0AF2-C533-8A96-A862-82D63A237A53}"/>
              </a:ext>
            </a:extLst>
          </p:cNvPr>
          <p:cNvGrpSpPr/>
          <p:nvPr/>
        </p:nvGrpSpPr>
        <p:grpSpPr>
          <a:xfrm>
            <a:off x="7222179" y="3179583"/>
            <a:ext cx="2461868" cy="545514"/>
            <a:chOff x="5495993" y="994645"/>
            <a:chExt cx="2291252" cy="545514"/>
          </a:xfrm>
        </p:grpSpPr>
        <p:sp>
          <p:nvSpPr>
            <p:cNvPr id="14" name="椭圆 13">
              <a:extLst>
                <a:ext uri="{FF2B5EF4-FFF2-40B4-BE49-F238E27FC236}">
                  <a16:creationId xmlns:a16="http://schemas.microsoft.com/office/drawing/2014/main" id="{FF0EA59D-FCB0-9070-6766-D8AB532058AF}"/>
                </a:ext>
              </a:extLst>
            </p:cNvPr>
            <p:cNvSpPr/>
            <p:nvPr/>
          </p:nvSpPr>
          <p:spPr>
            <a:xfrm>
              <a:off x="5495993" y="994645"/>
              <a:ext cx="541770" cy="545514"/>
            </a:xfrm>
            <a:prstGeom prst="ellipse">
              <a:avLst/>
            </a:prstGeom>
            <a:solidFill>
              <a:srgbClr val="F8CBAD"/>
            </a:solidFill>
            <a:ln w="19050">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15" name="Rectangle 6">
              <a:extLst>
                <a:ext uri="{FF2B5EF4-FFF2-40B4-BE49-F238E27FC236}">
                  <a16:creationId xmlns:a16="http://schemas.microsoft.com/office/drawing/2014/main" id="{3F8882A3-C83A-C67F-AAC6-BD8D6FB23C85}"/>
                </a:ext>
              </a:extLst>
            </p:cNvPr>
            <p:cNvSpPr/>
            <p:nvPr/>
          </p:nvSpPr>
          <p:spPr>
            <a:xfrm>
              <a:off x="5644495" y="1078995"/>
              <a:ext cx="2142750" cy="37681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68223">
                <a:defRPr/>
              </a:pPr>
              <a:r>
                <a:rPr kumimoji="1" lang="en-US" altLang="zh-CN" sz="1600" b="1" dirty="0">
                  <a:solidFill>
                    <a:schemeClr val="accent1"/>
                  </a:solidFill>
                  <a:latin typeface="Times New Roman" panose="02020603050405020304" pitchFamily="18" charset="0"/>
                  <a:ea typeface="楷体" panose="02010609060101010101" pitchFamily="49" charset="-122"/>
                </a:rPr>
                <a:t>Non-Current Liabilities</a:t>
              </a:r>
            </a:p>
          </p:txBody>
        </p:sp>
      </p:grpSp>
      <p:grpSp>
        <p:nvGrpSpPr>
          <p:cNvPr id="16" name="组合 15">
            <a:extLst>
              <a:ext uri="{FF2B5EF4-FFF2-40B4-BE49-F238E27FC236}">
                <a16:creationId xmlns:a16="http://schemas.microsoft.com/office/drawing/2014/main" id="{8BD293C6-92A3-5822-15B8-158A5364BCB7}"/>
              </a:ext>
            </a:extLst>
          </p:cNvPr>
          <p:cNvGrpSpPr/>
          <p:nvPr/>
        </p:nvGrpSpPr>
        <p:grpSpPr>
          <a:xfrm>
            <a:off x="7145951" y="4313754"/>
            <a:ext cx="1386942" cy="545514"/>
            <a:chOff x="5392352" y="994645"/>
            <a:chExt cx="1290822" cy="545514"/>
          </a:xfrm>
        </p:grpSpPr>
        <p:sp>
          <p:nvSpPr>
            <p:cNvPr id="17" name="椭圆 16">
              <a:extLst>
                <a:ext uri="{FF2B5EF4-FFF2-40B4-BE49-F238E27FC236}">
                  <a16:creationId xmlns:a16="http://schemas.microsoft.com/office/drawing/2014/main" id="{CEDA23A2-41C1-F804-CA09-997CE9A094F1}"/>
                </a:ext>
              </a:extLst>
            </p:cNvPr>
            <p:cNvSpPr/>
            <p:nvPr/>
          </p:nvSpPr>
          <p:spPr>
            <a:xfrm>
              <a:off x="5495993" y="994645"/>
              <a:ext cx="541770" cy="545514"/>
            </a:xfrm>
            <a:prstGeom prst="ellipse">
              <a:avLst/>
            </a:prstGeom>
            <a:solidFill>
              <a:srgbClr val="F8CBAD"/>
            </a:solidFill>
            <a:ln w="19050">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18" name="Rectangle 6">
              <a:extLst>
                <a:ext uri="{FF2B5EF4-FFF2-40B4-BE49-F238E27FC236}">
                  <a16:creationId xmlns:a16="http://schemas.microsoft.com/office/drawing/2014/main" id="{43A86CA4-271D-AD12-175C-D8A52B194B15}"/>
                </a:ext>
              </a:extLst>
            </p:cNvPr>
            <p:cNvSpPr/>
            <p:nvPr/>
          </p:nvSpPr>
          <p:spPr>
            <a:xfrm>
              <a:off x="5392352" y="1081584"/>
              <a:ext cx="1290822" cy="37681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68223">
                <a:defRPr/>
              </a:pPr>
              <a:r>
                <a:rPr kumimoji="1" lang="en-US" altLang="zh-CN" sz="1600" b="1" dirty="0">
                  <a:solidFill>
                    <a:schemeClr val="accent1"/>
                  </a:solidFill>
                  <a:latin typeface="Times New Roman" panose="02020603050405020304" pitchFamily="18" charset="0"/>
                  <a:ea typeface="楷体" panose="02010609060101010101" pitchFamily="49" charset="-122"/>
                </a:rPr>
                <a:t>Equity</a:t>
              </a:r>
            </a:p>
          </p:txBody>
        </p:sp>
      </p:grpSp>
      <p:sp>
        <p:nvSpPr>
          <p:cNvPr id="19" name="文本框 18">
            <a:extLst>
              <a:ext uri="{FF2B5EF4-FFF2-40B4-BE49-F238E27FC236}">
                <a16:creationId xmlns:a16="http://schemas.microsoft.com/office/drawing/2014/main" id="{5C4CDD84-1048-6614-9C6B-0E92187CB2CA}"/>
              </a:ext>
            </a:extLst>
          </p:cNvPr>
          <p:cNvSpPr txBox="1"/>
          <p:nvPr/>
        </p:nvSpPr>
        <p:spPr>
          <a:xfrm>
            <a:off x="7145951" y="3784987"/>
            <a:ext cx="4685855" cy="646331"/>
          </a:xfrm>
          <a:prstGeom prst="rect">
            <a:avLst/>
          </a:prstGeom>
          <a:noFill/>
        </p:spPr>
        <p:txBody>
          <a:bodyPr wrap="square">
            <a:spAutoFit/>
          </a:bodyPr>
          <a:lstStyle/>
          <a:p>
            <a:pPr marL="171450" indent="-171450">
              <a:buFont typeface="Wingdings" panose="05000000000000000000" pitchFamily="2" charset="2"/>
              <a:buChar char="Ø"/>
            </a:pPr>
            <a:r>
              <a:rPr lang="en-US" altLang="zh-CN" sz="1200" b="1" dirty="0">
                <a:solidFill>
                  <a:schemeClr val="accent1"/>
                </a:solidFill>
                <a:latin typeface="Times New Roman" panose="02020603050405020304" pitchFamily="18" charset="0"/>
                <a:ea typeface="楷体" panose="02010609060101010101" pitchFamily="49" charset="-122"/>
              </a:rPr>
              <a:t>Long-Term Borrowings</a:t>
            </a:r>
            <a:r>
              <a:rPr lang="zh-CN" altLang="en-US" sz="1200" b="1" dirty="0">
                <a:solidFill>
                  <a:schemeClr val="accent1"/>
                </a:solidFill>
                <a:latin typeface="Times New Roman" panose="02020603050405020304" pitchFamily="18" charset="0"/>
                <a:ea typeface="楷体" panose="02010609060101010101" pitchFamily="49" charset="-122"/>
              </a:rPr>
              <a:t>、</a:t>
            </a:r>
            <a:r>
              <a:rPr lang="en-US" altLang="zh-CN" sz="1200" b="1" dirty="0">
                <a:solidFill>
                  <a:schemeClr val="accent1"/>
                </a:solidFill>
                <a:latin typeface="Times New Roman" panose="02020603050405020304" pitchFamily="18" charset="0"/>
                <a:ea typeface="楷体" panose="02010609060101010101" pitchFamily="49" charset="-122"/>
              </a:rPr>
              <a:t>Long-Term Leases</a:t>
            </a:r>
            <a:r>
              <a:rPr lang="zh-CN" altLang="en-US" sz="1200" b="1" dirty="0">
                <a:solidFill>
                  <a:schemeClr val="accent1"/>
                </a:solidFill>
                <a:latin typeface="Times New Roman" panose="02020603050405020304" pitchFamily="18" charset="0"/>
                <a:ea typeface="楷体" panose="02010609060101010101" pitchFamily="49" charset="-122"/>
              </a:rPr>
              <a:t>、</a:t>
            </a:r>
            <a:r>
              <a:rPr lang="en-US" altLang="zh-CN" sz="1200" b="1" dirty="0">
                <a:solidFill>
                  <a:schemeClr val="accent1"/>
                </a:solidFill>
                <a:latin typeface="Times New Roman" panose="02020603050405020304" pitchFamily="18" charset="0"/>
                <a:ea typeface="楷体" panose="02010609060101010101" pitchFamily="49" charset="-122"/>
              </a:rPr>
              <a:t>Other Non-Current Liabilities: </a:t>
            </a:r>
            <a:r>
              <a:rPr lang="en-US" altLang="zh-CN" sz="1200" dirty="0">
                <a:latin typeface="Times New Roman" panose="02020603050405020304" pitchFamily="18" charset="0"/>
                <a:ea typeface="楷体" panose="02010609060101010101" pitchFamily="49" charset="-122"/>
              </a:rPr>
              <a:t>average of the past 3 years</a:t>
            </a:r>
          </a:p>
          <a:p>
            <a:pPr marL="171450" indent="-171450">
              <a:buFont typeface="Wingdings" panose="05000000000000000000" pitchFamily="2" charset="2"/>
              <a:buChar char="Ø"/>
            </a:pPr>
            <a:endParaRPr lang="en-US" altLang="zh-CN" sz="1200" dirty="0">
              <a:latin typeface="Times New Roman" panose="02020603050405020304" pitchFamily="18" charset="0"/>
              <a:ea typeface="楷体" panose="02010609060101010101" pitchFamily="49" charset="-122"/>
            </a:endParaRPr>
          </a:p>
        </p:txBody>
      </p:sp>
      <p:sp>
        <p:nvSpPr>
          <p:cNvPr id="20" name="文本框 19">
            <a:extLst>
              <a:ext uri="{FF2B5EF4-FFF2-40B4-BE49-F238E27FC236}">
                <a16:creationId xmlns:a16="http://schemas.microsoft.com/office/drawing/2014/main" id="{745DBE43-42E9-9D52-C154-7EFF05560F76}"/>
              </a:ext>
            </a:extLst>
          </p:cNvPr>
          <p:cNvSpPr txBox="1"/>
          <p:nvPr/>
        </p:nvSpPr>
        <p:spPr>
          <a:xfrm>
            <a:off x="7145951" y="4908194"/>
            <a:ext cx="4969822" cy="1569660"/>
          </a:xfrm>
          <a:prstGeom prst="rect">
            <a:avLst/>
          </a:prstGeom>
          <a:noFill/>
        </p:spPr>
        <p:txBody>
          <a:bodyPr wrap="square">
            <a:spAutoFit/>
          </a:bodyPr>
          <a:lstStyle/>
          <a:p>
            <a:pPr marL="171450" indent="-171450">
              <a:buFont typeface="Wingdings" panose="05000000000000000000" pitchFamily="2" charset="2"/>
              <a:buChar char="Ø"/>
            </a:pPr>
            <a:r>
              <a:rPr lang="en-US" altLang="zh-CN" sz="1200" b="1" dirty="0">
                <a:solidFill>
                  <a:schemeClr val="accent1"/>
                </a:solidFill>
                <a:latin typeface="Times New Roman" panose="02020603050405020304" pitchFamily="18" charset="0"/>
                <a:ea typeface="楷体" panose="02010609060101010101" pitchFamily="49" charset="-122"/>
              </a:rPr>
              <a:t>Common Stock: </a:t>
            </a:r>
            <a:r>
              <a:rPr lang="en-US" altLang="zh-CN" sz="1200" dirty="0">
                <a:latin typeface="Times New Roman" panose="02020603050405020304" pitchFamily="18" charset="0"/>
                <a:ea typeface="楷体" panose="02010609060101010101" pitchFamily="49" charset="-122"/>
              </a:rPr>
              <a:t>Expected to remain unchanged</a:t>
            </a:r>
            <a:endParaRPr lang="en-US" altLang="zh-CN" sz="1200" b="1" dirty="0">
              <a:solidFill>
                <a:schemeClr val="accent1"/>
              </a:solidFill>
              <a:latin typeface="Times New Roman" panose="02020603050405020304" pitchFamily="18" charset="0"/>
              <a:ea typeface="楷体" panose="02010609060101010101" pitchFamily="49" charset="-122"/>
            </a:endParaRPr>
          </a:p>
          <a:p>
            <a:pPr marL="171450" indent="-171450">
              <a:buFont typeface="Wingdings" panose="05000000000000000000" pitchFamily="2" charset="2"/>
              <a:buChar char="Ø"/>
            </a:pPr>
            <a:r>
              <a:rPr lang="en-US" altLang="zh-CN" sz="1200" b="1" dirty="0">
                <a:solidFill>
                  <a:schemeClr val="accent1"/>
                </a:solidFill>
                <a:latin typeface="Times New Roman" panose="02020603050405020304" pitchFamily="18" charset="0"/>
                <a:ea typeface="楷体" panose="02010609060101010101" pitchFamily="49" charset="-122"/>
              </a:rPr>
              <a:t>Reserves : </a:t>
            </a:r>
            <a:r>
              <a:rPr lang="en-US" altLang="zh-CN" sz="1200" dirty="0">
                <a:latin typeface="Times New Roman" panose="02020603050405020304" pitchFamily="18" charset="0"/>
                <a:ea typeface="楷体" panose="02010609060101010101" pitchFamily="49" charset="-122"/>
              </a:rPr>
              <a:t>(1+ average growth rate in the past 3 years) * APIC last year</a:t>
            </a:r>
          </a:p>
          <a:p>
            <a:pPr marL="171450" indent="-171450">
              <a:buFont typeface="Wingdings" panose="05000000000000000000" pitchFamily="2" charset="2"/>
              <a:buChar char="Ø"/>
            </a:pPr>
            <a:r>
              <a:rPr lang="en-US" altLang="zh-CN" sz="1200" b="1" dirty="0">
                <a:solidFill>
                  <a:schemeClr val="accent1"/>
                </a:solidFill>
                <a:latin typeface="Times New Roman" panose="02020603050405020304" pitchFamily="18" charset="0"/>
                <a:ea typeface="楷体" panose="02010609060101010101" pitchFamily="49" charset="-122"/>
              </a:rPr>
              <a:t>Treasury Stock: </a:t>
            </a:r>
            <a:r>
              <a:rPr lang="en-US" altLang="zh-CN" sz="1200" dirty="0">
                <a:latin typeface="Times New Roman" panose="02020603050405020304" pitchFamily="18" charset="0"/>
                <a:ea typeface="楷体" panose="02010609060101010101" pitchFamily="49" charset="-122"/>
              </a:rPr>
              <a:t>According to the past growth rate, the annual growth rate is expected to be 2% in 1-5 years and 4% in 6-10 years</a:t>
            </a:r>
            <a:endParaRPr lang="en-US" altLang="zh-CN" sz="1200" b="1" dirty="0">
              <a:latin typeface="Times New Roman" panose="02020603050405020304" pitchFamily="18" charset="0"/>
              <a:ea typeface="楷体" panose="02010609060101010101" pitchFamily="49" charset="-122"/>
            </a:endParaRPr>
          </a:p>
          <a:p>
            <a:pPr marL="171450" indent="-171450">
              <a:buFont typeface="Wingdings" panose="05000000000000000000" pitchFamily="2" charset="2"/>
              <a:buChar char="Ø"/>
            </a:pPr>
            <a:r>
              <a:rPr lang="en-US" altLang="zh-CN" sz="1200" b="1" dirty="0">
                <a:solidFill>
                  <a:schemeClr val="accent1"/>
                </a:solidFill>
                <a:latin typeface="Times New Roman" panose="02020603050405020304" pitchFamily="18" charset="0"/>
                <a:ea typeface="楷体" panose="02010609060101010101" pitchFamily="49" charset="-122"/>
              </a:rPr>
              <a:t>Equity Attributable to Owners of the Parent : </a:t>
            </a:r>
            <a:r>
              <a:rPr lang="en-US" altLang="zh-CN" sz="1200" dirty="0">
                <a:latin typeface="Times New Roman" panose="02020603050405020304" pitchFamily="18" charset="0"/>
                <a:ea typeface="楷体" panose="02010609060101010101" pitchFamily="49" charset="-122"/>
              </a:rPr>
              <a:t>Residual term</a:t>
            </a:r>
          </a:p>
          <a:p>
            <a:pPr marL="171450" indent="-171450">
              <a:buFont typeface="Wingdings" panose="05000000000000000000" pitchFamily="2" charset="2"/>
              <a:buChar char="Ø"/>
            </a:pPr>
            <a:r>
              <a:rPr lang="en-US" altLang="zh-CN" sz="1200" b="1" dirty="0">
                <a:solidFill>
                  <a:schemeClr val="accent1"/>
                </a:solidFill>
                <a:latin typeface="Times New Roman" panose="02020603050405020304" pitchFamily="18" charset="0"/>
                <a:ea typeface="楷体" panose="02010609060101010101" pitchFamily="49" charset="-122"/>
              </a:rPr>
              <a:t>Minority Interest: </a:t>
            </a:r>
            <a:r>
              <a:rPr lang="en-US" altLang="zh-CN" sz="1200" dirty="0">
                <a:latin typeface="Times New Roman" panose="02020603050405020304" pitchFamily="18" charset="0"/>
                <a:ea typeface="楷体" panose="02010609060101010101" pitchFamily="49" charset="-122"/>
              </a:rPr>
              <a:t>Net income of subsidiary × Minority ownership percentage</a:t>
            </a:r>
          </a:p>
          <a:p>
            <a:pPr marL="171450" indent="-171450">
              <a:buFont typeface="Wingdings" panose="05000000000000000000" pitchFamily="2" charset="2"/>
              <a:buChar char="Ø"/>
            </a:pPr>
            <a:endParaRPr lang="en-US" altLang="zh-CN" sz="1200" dirty="0">
              <a:latin typeface="Times New Roman" panose="02020603050405020304" pitchFamily="18" charset="0"/>
              <a:ea typeface="楷体" panose="02010609060101010101" pitchFamily="49" charset="-122"/>
            </a:endParaRPr>
          </a:p>
        </p:txBody>
      </p:sp>
      <p:sp>
        <p:nvSpPr>
          <p:cNvPr id="3" name="标题 1">
            <a:extLst>
              <a:ext uri="{FF2B5EF4-FFF2-40B4-BE49-F238E27FC236}">
                <a16:creationId xmlns:a16="http://schemas.microsoft.com/office/drawing/2014/main" id="{FFF57133-7E56-2CA6-7B75-011F1166C912}"/>
              </a:ext>
            </a:extLst>
          </p:cNvPr>
          <p:cNvSpPr txBox="1">
            <a:spLocks/>
          </p:cNvSpPr>
          <p:nvPr/>
        </p:nvSpPr>
        <p:spPr bwMode="gray">
          <a:xfrm>
            <a:off x="0" y="383226"/>
            <a:ext cx="12192000" cy="496730"/>
          </a:xfrm>
          <a:prstGeom prst="rect">
            <a:avLst/>
          </a:prstGeom>
          <a:solidFill>
            <a:srgbClr val="C00000"/>
          </a:solidFill>
          <a:ln w="9525">
            <a:noFill/>
            <a:miter lim="800000"/>
            <a:headEnd/>
            <a:tailEnd/>
          </a:ln>
          <a:effectLst/>
        </p:spPr>
        <p:txBody>
          <a:bodyPr vert="horz" wrap="square" lIns="0" tIns="0" rIns="72000" bIns="0" numCol="1" anchor="ctr" anchorCtr="0" compatLnSpc="1">
            <a:prstTxWarp prst="textNoShape">
              <a:avLst/>
            </a:prstTxWarp>
          </a:bodyPr>
          <a:lstStyle>
            <a:lvl1pPr algn="l" defTabSz="931777" rtl="0" eaLnBrk="1" latinLnBrk="0" hangingPunct="1">
              <a:spcBef>
                <a:spcPct val="0"/>
              </a:spcBef>
              <a:buNone/>
              <a:defRPr sz="2600" b="1" kern="1200">
                <a:solidFill>
                  <a:schemeClr val="bg2"/>
                </a:solidFill>
                <a:latin typeface="+mj-lt"/>
                <a:ea typeface="+mj-ea"/>
                <a:cs typeface="+mj-cs"/>
              </a:defRPr>
            </a:lvl1pPr>
          </a:lstStyle>
          <a:p>
            <a:r>
              <a:rPr lang="en-US" altLang="zh-CN"/>
              <a:t>   Projecting Balance Sheet</a:t>
            </a:r>
            <a:endParaRPr lang="zh-CN" altLang="en-US" dirty="0"/>
          </a:p>
        </p:txBody>
      </p:sp>
      <p:graphicFrame>
        <p:nvGraphicFramePr>
          <p:cNvPr id="5" name="表格 4">
            <a:extLst>
              <a:ext uri="{FF2B5EF4-FFF2-40B4-BE49-F238E27FC236}">
                <a16:creationId xmlns:a16="http://schemas.microsoft.com/office/drawing/2014/main" id="{05D2F9BF-D8C3-2465-9B25-77071575E28B}"/>
              </a:ext>
            </a:extLst>
          </p:cNvPr>
          <p:cNvGraphicFramePr>
            <a:graphicFrameLocks noGrp="1"/>
          </p:cNvGraphicFramePr>
          <p:nvPr>
            <p:extLst>
              <p:ext uri="{D42A27DB-BD31-4B8C-83A1-F6EECF244321}">
                <p14:modId xmlns:p14="http://schemas.microsoft.com/office/powerpoint/2010/main" val="762505973"/>
              </p:ext>
            </p:extLst>
          </p:nvPr>
        </p:nvGraphicFramePr>
        <p:xfrm>
          <a:off x="167267" y="1339199"/>
          <a:ext cx="6823933" cy="4623409"/>
        </p:xfrm>
        <a:graphic>
          <a:graphicData uri="http://schemas.openxmlformats.org/drawingml/2006/table">
            <a:tbl>
              <a:tblPr/>
              <a:tblGrid>
                <a:gridCol w="1677067">
                  <a:extLst>
                    <a:ext uri="{9D8B030D-6E8A-4147-A177-3AD203B41FA5}">
                      <a16:colId xmlns:a16="http://schemas.microsoft.com/office/drawing/2014/main" val="1909737165"/>
                    </a:ext>
                  </a:extLst>
                </a:gridCol>
                <a:gridCol w="173490">
                  <a:extLst>
                    <a:ext uri="{9D8B030D-6E8A-4147-A177-3AD203B41FA5}">
                      <a16:colId xmlns:a16="http://schemas.microsoft.com/office/drawing/2014/main" val="2817982162"/>
                    </a:ext>
                  </a:extLst>
                </a:gridCol>
                <a:gridCol w="828896">
                  <a:extLst>
                    <a:ext uri="{9D8B030D-6E8A-4147-A177-3AD203B41FA5}">
                      <a16:colId xmlns:a16="http://schemas.microsoft.com/office/drawing/2014/main" val="3645576565"/>
                    </a:ext>
                  </a:extLst>
                </a:gridCol>
                <a:gridCol w="828896">
                  <a:extLst>
                    <a:ext uri="{9D8B030D-6E8A-4147-A177-3AD203B41FA5}">
                      <a16:colId xmlns:a16="http://schemas.microsoft.com/office/drawing/2014/main" val="3079197687"/>
                    </a:ext>
                  </a:extLst>
                </a:gridCol>
                <a:gridCol w="828896">
                  <a:extLst>
                    <a:ext uri="{9D8B030D-6E8A-4147-A177-3AD203B41FA5}">
                      <a16:colId xmlns:a16="http://schemas.microsoft.com/office/drawing/2014/main" val="2342484874"/>
                    </a:ext>
                  </a:extLst>
                </a:gridCol>
                <a:gridCol w="828896">
                  <a:extLst>
                    <a:ext uri="{9D8B030D-6E8A-4147-A177-3AD203B41FA5}">
                      <a16:colId xmlns:a16="http://schemas.microsoft.com/office/drawing/2014/main" val="1186412793"/>
                    </a:ext>
                  </a:extLst>
                </a:gridCol>
                <a:gridCol w="828896">
                  <a:extLst>
                    <a:ext uri="{9D8B030D-6E8A-4147-A177-3AD203B41FA5}">
                      <a16:colId xmlns:a16="http://schemas.microsoft.com/office/drawing/2014/main" val="765255464"/>
                    </a:ext>
                  </a:extLst>
                </a:gridCol>
                <a:gridCol w="828896">
                  <a:extLst>
                    <a:ext uri="{9D8B030D-6E8A-4147-A177-3AD203B41FA5}">
                      <a16:colId xmlns:a16="http://schemas.microsoft.com/office/drawing/2014/main" val="4179523923"/>
                    </a:ext>
                  </a:extLst>
                </a:gridCol>
              </a:tblGrid>
              <a:tr h="152037">
                <a:tc>
                  <a:txBody>
                    <a:bodyPr/>
                    <a:lstStyle/>
                    <a:p>
                      <a:pPr algn="l" fontAlgn="ctr"/>
                      <a:r>
                        <a:rPr lang="en-US" sz="900" b="1" i="0" u="none" strike="noStrike">
                          <a:solidFill>
                            <a:srgbClr val="FFFFFF"/>
                          </a:solidFill>
                          <a:effectLst/>
                          <a:latin typeface="Times New Roman" panose="02020603050405020304" pitchFamily="18" charset="0"/>
                          <a:ea typeface="宋体" panose="02010600030101010101" pitchFamily="2" charset="-122"/>
                        </a:rPr>
                        <a:t>Balance Sheet</a:t>
                      </a:r>
                    </a:p>
                  </a:txBody>
                  <a:tcPr marL="0" marR="0" marT="0" marB="0" anchor="ctr">
                    <a:lnL>
                      <a:noFill/>
                    </a:lnL>
                    <a:lnR>
                      <a:noFill/>
                    </a:lnR>
                    <a:lnT>
                      <a:noFill/>
                    </a:lnT>
                    <a:lnB>
                      <a:noFill/>
                    </a:lnB>
                    <a:solidFill>
                      <a:srgbClr val="C00000"/>
                    </a:solidFill>
                  </a:tcPr>
                </a:tc>
                <a:tc>
                  <a:txBody>
                    <a:bodyPr/>
                    <a:lstStyle/>
                    <a:p>
                      <a:pPr algn="l" fontAlgn="ctr"/>
                      <a:r>
                        <a:rPr lang="zh-CN" altLang="en-US" sz="800" b="1" i="0" u="none" strike="noStrike">
                          <a:solidFill>
                            <a:srgbClr val="FFFFFF"/>
                          </a:solidFill>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C00000"/>
                    </a:solidFill>
                  </a:tcPr>
                </a:tc>
                <a:tc>
                  <a:txBody>
                    <a:bodyPr/>
                    <a:lstStyle/>
                    <a:p>
                      <a:pPr algn="l" fontAlgn="ctr"/>
                      <a:r>
                        <a:rPr lang="zh-CN" altLang="en-US" sz="800" b="1" i="0" u="none" strike="noStrike">
                          <a:solidFill>
                            <a:srgbClr val="FFFFFF"/>
                          </a:solidFill>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C00000"/>
                    </a:solidFill>
                  </a:tcPr>
                </a:tc>
                <a:tc>
                  <a:txBody>
                    <a:bodyPr/>
                    <a:lstStyle/>
                    <a:p>
                      <a:pPr algn="l" fontAlgn="ctr"/>
                      <a:r>
                        <a:rPr lang="zh-CN" altLang="en-US" sz="800" b="1" i="0" u="none" strike="noStrike">
                          <a:solidFill>
                            <a:srgbClr val="FFFFFF"/>
                          </a:solidFill>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C00000"/>
                    </a:solidFill>
                  </a:tcPr>
                </a:tc>
                <a:tc>
                  <a:txBody>
                    <a:bodyPr/>
                    <a:lstStyle/>
                    <a:p>
                      <a:pPr algn="l" fontAlgn="ctr"/>
                      <a:r>
                        <a:rPr lang="zh-CN" altLang="en-US" sz="800" b="1" i="0" u="none" strike="noStrike">
                          <a:solidFill>
                            <a:srgbClr val="FFFFFF"/>
                          </a:solidFill>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C00000"/>
                    </a:solidFill>
                  </a:tcPr>
                </a:tc>
                <a:tc>
                  <a:txBody>
                    <a:bodyPr/>
                    <a:lstStyle/>
                    <a:p>
                      <a:pPr algn="l" fontAlgn="ctr"/>
                      <a:r>
                        <a:rPr lang="zh-CN" altLang="en-US" sz="800" b="1" i="0" u="none" strike="noStrike">
                          <a:solidFill>
                            <a:srgbClr val="FFFFFF"/>
                          </a:solidFill>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C00000"/>
                    </a:solidFill>
                  </a:tcPr>
                </a:tc>
                <a:tc>
                  <a:txBody>
                    <a:bodyPr/>
                    <a:lstStyle/>
                    <a:p>
                      <a:pPr algn="l" fontAlgn="ctr"/>
                      <a:r>
                        <a:rPr lang="zh-CN" altLang="en-US" sz="800" b="1" i="0" u="none" strike="noStrike">
                          <a:solidFill>
                            <a:srgbClr val="FFFFFF"/>
                          </a:solidFill>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C00000"/>
                    </a:solidFill>
                  </a:tcPr>
                </a:tc>
                <a:tc>
                  <a:txBody>
                    <a:bodyPr/>
                    <a:lstStyle/>
                    <a:p>
                      <a:pPr algn="l" fontAlgn="ctr"/>
                      <a:r>
                        <a:rPr lang="zh-CN" altLang="en-US" sz="800" b="1" i="0" u="none" strike="noStrike" dirty="0">
                          <a:solidFill>
                            <a:srgbClr val="FFFFFF"/>
                          </a:solidFill>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C00000"/>
                    </a:solidFill>
                  </a:tcPr>
                </a:tc>
                <a:extLst>
                  <a:ext uri="{0D108BD9-81ED-4DB2-BD59-A6C34878D82A}">
                    <a16:rowId xmlns:a16="http://schemas.microsoft.com/office/drawing/2014/main" val="530725484"/>
                  </a:ext>
                </a:extLst>
              </a:tr>
              <a:tr h="132732">
                <a:tc>
                  <a:txBody>
                    <a:bodyPr/>
                    <a:lstStyle/>
                    <a:p>
                      <a:pPr algn="l" fontAlgn="ctr"/>
                      <a:r>
                        <a:rPr lang="en-US" sz="800" b="1" i="0" u="none" strike="noStrike">
                          <a:solidFill>
                            <a:srgbClr val="0000FF"/>
                          </a:solidFill>
                          <a:effectLst/>
                          <a:latin typeface="Times New Roman" panose="02020603050405020304" pitchFamily="18" charset="0"/>
                          <a:ea typeface="宋体" panose="02010600030101010101" pitchFamily="2" charset="-122"/>
                        </a:rPr>
                        <a:t>(USD in millions)</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72748603"/>
                  </a:ext>
                </a:extLst>
              </a:tr>
              <a:tr h="132732">
                <a:tc>
                  <a:txBody>
                    <a:bodyPr/>
                    <a:lstStyle/>
                    <a:p>
                      <a:pPr algn="l" fontAlgn="ctr"/>
                      <a:r>
                        <a:rPr lang="zh-CN" altLang="en-US" sz="800" b="0" i="1"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tc>
                  <a:txBody>
                    <a:bodyPr/>
                    <a:lstStyle/>
                    <a:p>
                      <a:pPr algn="l"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800" b="1" i="0" u="none" strike="noStrike">
                          <a:effectLst/>
                          <a:latin typeface="Times New Roman" panose="02020603050405020304" pitchFamily="18" charset="0"/>
                          <a:ea typeface="宋体" panose="02010600030101010101" pitchFamily="2" charset="-122"/>
                        </a:rPr>
                        <a:t>2020</a:t>
                      </a:r>
                    </a:p>
                  </a:txBody>
                  <a:tcPr marL="0" marR="0" marT="0"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800" b="1" i="0" u="none" strike="noStrike">
                          <a:effectLst/>
                          <a:latin typeface="Times New Roman" panose="02020603050405020304" pitchFamily="18" charset="0"/>
                          <a:ea typeface="宋体" panose="02010600030101010101" pitchFamily="2" charset="-122"/>
                        </a:rPr>
                        <a:t>2021</a:t>
                      </a:r>
                    </a:p>
                  </a:txBody>
                  <a:tcPr marL="0" marR="0" marT="0"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800" b="1" i="0" u="none" strike="noStrike">
                          <a:effectLst/>
                          <a:latin typeface="Times New Roman" panose="02020603050405020304" pitchFamily="18" charset="0"/>
                          <a:ea typeface="宋体" panose="02010600030101010101" pitchFamily="2" charset="-122"/>
                        </a:rPr>
                        <a:t>2022</a:t>
                      </a:r>
                    </a:p>
                  </a:txBody>
                  <a:tcPr marL="0" marR="0" marT="0"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tc>
                  <a:txBody>
                    <a:bodyPr/>
                    <a:lstStyle/>
                    <a:p>
                      <a:pPr algn="ctr" fontAlgn="ctr"/>
                      <a:r>
                        <a:rPr lang="en-US" sz="800" b="1" i="0" u="none" strike="noStrike">
                          <a:solidFill>
                            <a:srgbClr val="0000FF"/>
                          </a:solidFill>
                          <a:effectLst/>
                          <a:latin typeface="Times New Roman" panose="02020603050405020304" pitchFamily="18" charset="0"/>
                          <a:ea typeface="宋体" panose="02010600030101010101" pitchFamily="2" charset="-122"/>
                        </a:rPr>
                        <a:t>2023E</a:t>
                      </a:r>
                    </a:p>
                  </a:txBody>
                  <a:tcPr marL="0" marR="0" marT="0"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tc>
                  <a:txBody>
                    <a:bodyPr/>
                    <a:lstStyle/>
                    <a:p>
                      <a:pPr algn="ctr" fontAlgn="ctr"/>
                      <a:r>
                        <a:rPr lang="en-US" sz="800" b="1" i="0" u="none" strike="noStrike">
                          <a:solidFill>
                            <a:srgbClr val="0000FF"/>
                          </a:solidFill>
                          <a:effectLst/>
                          <a:latin typeface="Times New Roman" panose="02020603050405020304" pitchFamily="18" charset="0"/>
                          <a:ea typeface="宋体" panose="02010600030101010101" pitchFamily="2" charset="-122"/>
                        </a:rPr>
                        <a:t>2024E</a:t>
                      </a:r>
                    </a:p>
                  </a:txBody>
                  <a:tcPr marL="0" marR="0" marT="0"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tc>
                  <a:txBody>
                    <a:bodyPr/>
                    <a:lstStyle/>
                    <a:p>
                      <a:pPr algn="ctr" fontAlgn="ctr"/>
                      <a:r>
                        <a:rPr lang="en-US" sz="800" b="1" i="0" u="none" strike="noStrike">
                          <a:solidFill>
                            <a:srgbClr val="0000FF"/>
                          </a:solidFill>
                          <a:effectLst/>
                          <a:latin typeface="Times New Roman" panose="02020603050405020304" pitchFamily="18" charset="0"/>
                          <a:ea typeface="宋体" panose="02010600030101010101" pitchFamily="2" charset="-122"/>
                        </a:rPr>
                        <a:t>2025E</a:t>
                      </a:r>
                    </a:p>
                  </a:txBody>
                  <a:tcPr marL="0" marR="0" marT="0"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97438290"/>
                  </a:ext>
                </a:extLst>
              </a:tr>
              <a:tr h="144797">
                <a:tc>
                  <a:txBody>
                    <a:bodyPr/>
                    <a:lstStyle/>
                    <a:p>
                      <a:pPr algn="l" fontAlgn="ctr"/>
                      <a:r>
                        <a:rPr lang="en-US" sz="800" b="1" i="0" u="none" strike="noStrike">
                          <a:solidFill>
                            <a:srgbClr val="333333"/>
                          </a:solidFill>
                          <a:effectLst/>
                          <a:latin typeface="Times New Roman" panose="02020603050405020304" pitchFamily="18" charset="0"/>
                          <a:ea typeface="宋体" panose="02010600030101010101" pitchFamily="2" charset="-122"/>
                        </a:rPr>
                        <a:t>Current Liabilities</a:t>
                      </a:r>
                      <a:r>
                        <a:rPr lang="en-US" sz="800" b="1" i="0" u="none" strike="noStrike">
                          <a:solidFill>
                            <a:srgbClr val="333333"/>
                          </a:solidFill>
                          <a:effectLst/>
                          <a:latin typeface="微软雅黑" panose="020B0503020204020204" pitchFamily="34" charset="-122"/>
                          <a:ea typeface="微软雅黑" panose="020B0503020204020204" pitchFamily="34" charset="-122"/>
                        </a:rPr>
                        <a:t>：</a:t>
                      </a:r>
                      <a:endParaRPr lang="en-US" sz="800" b="1" i="0" u="none" strike="noStrike">
                        <a:solidFill>
                          <a:srgbClr val="333333"/>
                        </a:solidFill>
                        <a:effectLst/>
                        <a:latin typeface="Times New Roman" panose="02020603050405020304" pitchFamily="18" charset="0"/>
                        <a:ea typeface="宋体" panose="02010600030101010101" pitchFamily="2" charset="-122"/>
                      </a:endParaRPr>
                    </a:p>
                  </a:txBody>
                  <a:tcPr marL="0" marR="0" marT="0" marB="0" anchor="ctr">
                    <a:lnL>
                      <a:noFill/>
                    </a:lnL>
                    <a:lnR>
                      <a:noFill/>
                    </a:lnR>
                    <a:lnT w="25400" cap="flat" cmpd="dbl" algn="ctr">
                      <a:solidFill>
                        <a:srgbClr val="000000"/>
                      </a:solidFill>
                      <a:prstDash val="solid"/>
                      <a:round/>
                      <a:headEnd type="none" w="med" len="med"/>
                      <a:tailEnd type="none" w="med" len="med"/>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25400" cap="flat" cmpd="dbl" algn="ctr">
                      <a:solidFill>
                        <a:srgbClr val="000000"/>
                      </a:solidFill>
                      <a:prstDash val="solid"/>
                      <a:round/>
                      <a:headEnd type="none" w="med" len="med"/>
                      <a:tailEnd type="none" w="med" len="med"/>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25400" cap="flat" cmpd="dbl" algn="ctr">
                      <a:solidFill>
                        <a:srgbClr val="000000"/>
                      </a:solidFill>
                      <a:prstDash val="solid"/>
                      <a:round/>
                      <a:headEnd type="none" w="med" len="med"/>
                      <a:tailEnd type="none" w="med" len="med"/>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25400" cap="flat" cmpd="dbl" algn="ctr">
                      <a:solidFill>
                        <a:srgbClr val="000000"/>
                      </a:solidFill>
                      <a:prstDash val="solid"/>
                      <a:round/>
                      <a:headEnd type="none" w="med" len="med"/>
                      <a:tailEnd type="none" w="med" len="med"/>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25400" cap="flat" cmpd="dbl" algn="ctr">
                      <a:solidFill>
                        <a:srgbClr val="000000"/>
                      </a:solidFill>
                      <a:prstDash val="solid"/>
                      <a:round/>
                      <a:headEnd type="none" w="med" len="med"/>
                      <a:tailEnd type="none" w="med" len="med"/>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25400" cap="flat" cmpd="dbl" algn="ctr">
                      <a:solidFill>
                        <a:srgbClr val="000000"/>
                      </a:solidFill>
                      <a:prstDash val="solid"/>
                      <a:round/>
                      <a:headEnd type="none" w="med" len="med"/>
                      <a:tailEnd type="none" w="med" len="med"/>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25400" cap="flat" cmpd="dbl" algn="ctr">
                      <a:solidFill>
                        <a:srgbClr val="000000"/>
                      </a:solidFill>
                      <a:prstDash val="solid"/>
                      <a:round/>
                      <a:headEnd type="none" w="med" len="med"/>
                      <a:tailEnd type="none" w="med" len="med"/>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25400" cap="flat" cmpd="dbl"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9252108"/>
                  </a:ext>
                </a:extLst>
              </a:tr>
              <a:tr h="132732">
                <a:tc>
                  <a:txBody>
                    <a:bodyPr/>
                    <a:lstStyle/>
                    <a:p>
                      <a:pPr algn="l" fontAlgn="ctr"/>
                      <a:r>
                        <a:rPr lang="en-US" sz="800" b="0" i="0" u="none" strike="noStrike">
                          <a:solidFill>
                            <a:srgbClr val="333333"/>
                          </a:solidFill>
                          <a:effectLst/>
                          <a:latin typeface="Times New Roman" panose="02020603050405020304" pitchFamily="18" charset="0"/>
                          <a:ea typeface="宋体" panose="02010600030101010101" pitchFamily="2" charset="-122"/>
                        </a:rPr>
                        <a:t>Accounts Payable and Notes Payable</a:t>
                      </a: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225.45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577.07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484.22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483.74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558.01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659.72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69258369"/>
                  </a:ext>
                </a:extLst>
              </a:tr>
              <a:tr h="132732">
                <a:tc>
                  <a:txBody>
                    <a:bodyPr/>
                    <a:lstStyle/>
                    <a:p>
                      <a:pPr algn="l" fontAlgn="ctr"/>
                      <a:r>
                        <a:rPr lang="en-US" sz="800" b="0" i="0" u="none" strike="noStrike">
                          <a:solidFill>
                            <a:srgbClr val="333333"/>
                          </a:solidFill>
                          <a:effectLst/>
                          <a:latin typeface="Times New Roman" panose="02020603050405020304" pitchFamily="18" charset="0"/>
                          <a:ea typeface="宋体" panose="02010600030101010101" pitchFamily="2" charset="-122"/>
                        </a:rPr>
                        <a:t>Taxes Payable</a:t>
                      </a:r>
                    </a:p>
                  </a:txBody>
                  <a:tcPr marL="0" marR="0" marT="0" marB="0" anchor="ctr">
                    <a:lnL>
                      <a:noFill/>
                    </a:lnL>
                    <a:lnR>
                      <a:noFill/>
                    </a:lnR>
                    <a:lnT>
                      <a:noFill/>
                    </a:lnT>
                    <a:lnB>
                      <a:noFill/>
                    </a:lnB>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24.28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48.83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41.00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42.40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43.27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45.28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629052899"/>
                  </a:ext>
                </a:extLst>
              </a:tr>
              <a:tr h="264980">
                <a:tc>
                  <a:txBody>
                    <a:bodyPr/>
                    <a:lstStyle/>
                    <a:p>
                      <a:pPr algn="l" fontAlgn="ctr"/>
                      <a:r>
                        <a:rPr lang="en-US" sz="800" b="0" i="0" u="none" strike="noStrike">
                          <a:solidFill>
                            <a:srgbClr val="333333"/>
                          </a:solidFill>
                          <a:effectLst/>
                          <a:latin typeface="Times New Roman" panose="02020603050405020304" pitchFamily="18" charset="0"/>
                          <a:ea typeface="宋体" panose="02010600030101010101" pitchFamily="2" charset="-122"/>
                        </a:rPr>
                        <a:t>Financial Liabilities at Fair Value through Profit or Loss</a:t>
                      </a: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0.00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0.00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0.00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0.00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0.00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0.00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706330360"/>
                  </a:ext>
                </a:extLst>
              </a:tr>
              <a:tr h="132732">
                <a:tc>
                  <a:txBody>
                    <a:bodyPr/>
                    <a:lstStyle/>
                    <a:p>
                      <a:pPr algn="l" fontAlgn="ctr"/>
                      <a:r>
                        <a:rPr lang="en-US" sz="800" b="0" i="0" u="none" strike="noStrike">
                          <a:solidFill>
                            <a:srgbClr val="333333"/>
                          </a:solidFill>
                          <a:effectLst/>
                          <a:latin typeface="Times New Roman" panose="02020603050405020304" pitchFamily="18" charset="0"/>
                          <a:ea typeface="宋体" panose="02010600030101010101" pitchFamily="2" charset="-122"/>
                        </a:rPr>
                        <a:t>Short-term Borrowings</a:t>
                      </a: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407.14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59.97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dirty="0">
                          <a:effectLst/>
                          <a:latin typeface="Times New Roman" panose="02020603050405020304" pitchFamily="18" charset="0"/>
                          <a:ea typeface="宋体" panose="02010600030101010101" pitchFamily="2" charset="-122"/>
                        </a:rPr>
                        <a:t>77.48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95.00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112.51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130.03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853381626"/>
                  </a:ext>
                </a:extLst>
              </a:tr>
              <a:tr h="132732">
                <a:tc>
                  <a:txBody>
                    <a:bodyPr/>
                    <a:lstStyle/>
                    <a:p>
                      <a:pPr algn="l" fontAlgn="ctr"/>
                      <a:r>
                        <a:rPr lang="en-US" sz="800" b="0" i="0" u="none" strike="noStrike">
                          <a:solidFill>
                            <a:srgbClr val="333333"/>
                          </a:solidFill>
                          <a:effectLst/>
                          <a:latin typeface="Times New Roman" panose="02020603050405020304" pitchFamily="18" charset="0"/>
                          <a:ea typeface="宋体" panose="02010600030101010101" pitchFamily="2" charset="-122"/>
                        </a:rPr>
                        <a:t>Other Current Liabilities</a:t>
                      </a: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490.14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1,519.88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1,128.92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1,187.06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1,341.26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1,583.57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937138649"/>
                  </a:ext>
                </a:extLst>
              </a:tr>
              <a:tr h="132732">
                <a:tc>
                  <a:txBody>
                    <a:bodyPr/>
                    <a:lstStyle/>
                    <a:p>
                      <a:pPr algn="l" fontAlgn="ctr"/>
                      <a:r>
                        <a:rPr lang="en-US" sz="800" b="0" i="0" u="none" strike="noStrike">
                          <a:solidFill>
                            <a:srgbClr val="333333"/>
                          </a:solidFill>
                          <a:effectLst/>
                          <a:latin typeface="Times New Roman" panose="02020603050405020304" pitchFamily="18" charset="0"/>
                          <a:ea typeface="宋体" panose="02010600030101010101" pitchFamily="2" charset="-122"/>
                        </a:rPr>
                        <a:t>Total Current Liabilities</a:t>
                      </a: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1,147.02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2,205.74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1,731.62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1,808.19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2,055.05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2,418.60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284698511"/>
                  </a:ext>
                </a:extLst>
              </a:tr>
              <a:tr h="144797">
                <a:tc>
                  <a:txBody>
                    <a:bodyPr/>
                    <a:lstStyle/>
                    <a:p>
                      <a:pPr algn="l" fontAlgn="ctr"/>
                      <a:r>
                        <a:rPr lang="en-US" sz="800" b="1" i="0" u="none" strike="noStrike">
                          <a:solidFill>
                            <a:srgbClr val="333333"/>
                          </a:solidFill>
                          <a:effectLst/>
                          <a:latin typeface="Times New Roman" panose="02020603050405020304" pitchFamily="18" charset="0"/>
                          <a:ea typeface="宋体" panose="02010600030101010101" pitchFamily="2" charset="-122"/>
                        </a:rPr>
                        <a:t>Non-Current Liabilities</a:t>
                      </a:r>
                      <a:r>
                        <a:rPr lang="en-US" sz="800" b="1" i="0" u="none" strike="noStrike">
                          <a:solidFill>
                            <a:srgbClr val="333333"/>
                          </a:solidFill>
                          <a:effectLst/>
                          <a:latin typeface="微软雅黑" panose="020B0503020204020204" pitchFamily="34" charset="-122"/>
                          <a:ea typeface="微软雅黑" panose="020B0503020204020204" pitchFamily="34" charset="-122"/>
                        </a:rPr>
                        <a:t>：</a:t>
                      </a:r>
                      <a:endParaRPr lang="en-US" sz="800" b="1" i="0" u="none" strike="noStrike">
                        <a:solidFill>
                          <a:srgbClr val="333333"/>
                        </a:solidFill>
                        <a:effectLst/>
                        <a:latin typeface="Times New Roman" panose="02020603050405020304" pitchFamily="18" charset="0"/>
                        <a:ea typeface="宋体" panose="02010600030101010101" pitchFamily="2" charset="-122"/>
                      </a:endParaRP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067450767"/>
                  </a:ext>
                </a:extLst>
              </a:tr>
              <a:tr h="166518">
                <a:tc>
                  <a:txBody>
                    <a:bodyPr/>
                    <a:lstStyle/>
                    <a:p>
                      <a:pPr algn="l" fontAlgn="ctr"/>
                      <a:r>
                        <a:rPr lang="en-US" sz="800" b="0" i="0" u="none" strike="noStrike">
                          <a:solidFill>
                            <a:srgbClr val="333333"/>
                          </a:solidFill>
                          <a:effectLst/>
                          <a:latin typeface="Times New Roman" panose="02020603050405020304" pitchFamily="18" charset="0"/>
                          <a:ea typeface="宋体" panose="02010600030101010101" pitchFamily="2" charset="-122"/>
                        </a:rPr>
                        <a:t>Long-term Debt </a:t>
                      </a: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36.92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29.06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1,020.90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1,020.90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1,020.90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1,020.90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40071570"/>
                  </a:ext>
                </a:extLst>
              </a:tr>
              <a:tr h="132732">
                <a:tc>
                  <a:txBody>
                    <a:bodyPr/>
                    <a:lstStyle/>
                    <a:p>
                      <a:pPr algn="l" fontAlgn="ctr"/>
                      <a:r>
                        <a:rPr lang="en-US" sz="800" b="0" i="0" u="none" strike="noStrike">
                          <a:solidFill>
                            <a:srgbClr val="333333"/>
                          </a:solidFill>
                          <a:effectLst/>
                          <a:latin typeface="Times New Roman" panose="02020603050405020304" pitchFamily="18" charset="0"/>
                          <a:ea typeface="宋体" panose="02010600030101010101" pitchFamily="2" charset="-122"/>
                        </a:rPr>
                        <a:t>Other Non-Current Liabilities</a:t>
                      </a:r>
                    </a:p>
                  </a:txBody>
                  <a:tcPr marL="0" marR="0" marT="0" marB="0" anchor="ctr">
                    <a:lnL>
                      <a:noFill/>
                    </a:lnL>
                    <a:lnR>
                      <a:noFill/>
                    </a:lnR>
                    <a:lnT>
                      <a:noFill/>
                    </a:lnT>
                    <a:lnB>
                      <a:noFill/>
                    </a:lnB>
                    <a:solidFill>
                      <a:srgbClr val="FFFFFF"/>
                    </a:solidFill>
                  </a:tcPr>
                </a:tc>
                <a:tc>
                  <a:txBody>
                    <a:bodyPr/>
                    <a:lstStyle/>
                    <a:p>
                      <a:pPr algn="r" fontAlgn="ctr"/>
                      <a:r>
                        <a:rPr lang="zh-CN" altLang="en-US" sz="800" b="0" i="1"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1,929.60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10,946.27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8,167.29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solidFill>
                            <a:srgbClr val="0000FF"/>
                          </a:solidFill>
                          <a:effectLst/>
                          <a:latin typeface="Times New Roman" panose="02020603050405020304" pitchFamily="18" charset="0"/>
                          <a:ea typeface="宋体" panose="02010600030101010101" pitchFamily="2" charset="-122"/>
                        </a:rPr>
                        <a:t>8,670.93 </a:t>
                      </a:r>
                    </a:p>
                  </a:txBody>
                  <a:tcPr marL="0" marR="0" marT="0" marB="0" anchor="ctr">
                    <a:lnL>
                      <a:noFill/>
                    </a:lnL>
                    <a:lnR>
                      <a:noFill/>
                    </a:lnR>
                    <a:lnT>
                      <a:noFill/>
                    </a:lnT>
                    <a:lnB>
                      <a:noFill/>
                    </a:lnB>
                    <a:solidFill>
                      <a:srgbClr val="FFFF99"/>
                    </a:solidFill>
                  </a:tcPr>
                </a:tc>
                <a:tc>
                  <a:txBody>
                    <a:bodyPr/>
                    <a:lstStyle/>
                    <a:p>
                      <a:pPr algn="r" fontAlgn="ctr"/>
                      <a:r>
                        <a:rPr lang="en-US" altLang="zh-CN" sz="800" b="0" i="0" u="none" strike="noStrike">
                          <a:solidFill>
                            <a:srgbClr val="0000FF"/>
                          </a:solidFill>
                          <a:effectLst/>
                          <a:latin typeface="Times New Roman" panose="02020603050405020304" pitchFamily="18" charset="0"/>
                          <a:ea typeface="宋体" panose="02010600030101010101" pitchFamily="2" charset="-122"/>
                        </a:rPr>
                        <a:t>8,670.93 </a:t>
                      </a:r>
                    </a:p>
                  </a:txBody>
                  <a:tcPr marL="0" marR="0" marT="0" marB="0" anchor="ctr">
                    <a:lnL>
                      <a:noFill/>
                    </a:lnL>
                    <a:lnR>
                      <a:noFill/>
                    </a:lnR>
                    <a:lnT>
                      <a:noFill/>
                    </a:lnT>
                    <a:lnB>
                      <a:noFill/>
                    </a:lnB>
                    <a:solidFill>
                      <a:srgbClr val="FFFF99"/>
                    </a:solidFill>
                  </a:tcPr>
                </a:tc>
                <a:tc>
                  <a:txBody>
                    <a:bodyPr/>
                    <a:lstStyle/>
                    <a:p>
                      <a:pPr algn="r" fontAlgn="ctr"/>
                      <a:r>
                        <a:rPr lang="en-US" altLang="zh-CN" sz="800" b="0" i="0" u="none" strike="noStrike">
                          <a:solidFill>
                            <a:srgbClr val="0000FF"/>
                          </a:solidFill>
                          <a:effectLst/>
                          <a:latin typeface="Times New Roman" panose="02020603050405020304" pitchFamily="18" charset="0"/>
                          <a:ea typeface="宋体" panose="02010600030101010101" pitchFamily="2" charset="-122"/>
                        </a:rPr>
                        <a:t>8,670.93 </a:t>
                      </a:r>
                    </a:p>
                  </a:txBody>
                  <a:tcPr marL="0" marR="0" marT="0" marB="0" anchor="ctr">
                    <a:lnL>
                      <a:noFill/>
                    </a:lnL>
                    <a:lnR>
                      <a:noFill/>
                    </a:lnR>
                    <a:lnT>
                      <a:noFill/>
                    </a:lnT>
                    <a:lnB>
                      <a:noFill/>
                    </a:lnB>
                    <a:solidFill>
                      <a:srgbClr val="FFFF99"/>
                    </a:solidFill>
                  </a:tcPr>
                </a:tc>
                <a:extLst>
                  <a:ext uri="{0D108BD9-81ED-4DB2-BD59-A6C34878D82A}">
                    <a16:rowId xmlns:a16="http://schemas.microsoft.com/office/drawing/2014/main" val="103535810"/>
                  </a:ext>
                </a:extLst>
              </a:tr>
              <a:tr h="132732">
                <a:tc>
                  <a:txBody>
                    <a:bodyPr/>
                    <a:lstStyle/>
                    <a:p>
                      <a:pPr algn="l" fontAlgn="ctr"/>
                      <a:r>
                        <a:rPr lang="en-US" sz="800" b="0" i="0" u="none" strike="noStrike">
                          <a:solidFill>
                            <a:srgbClr val="333333"/>
                          </a:solidFill>
                          <a:effectLst/>
                          <a:latin typeface="Times New Roman" panose="02020603050405020304" pitchFamily="18" charset="0"/>
                          <a:ea typeface="宋体" panose="02010600030101010101" pitchFamily="2" charset="-122"/>
                        </a:rPr>
                        <a:t>Total Non-Current Liabilities</a:t>
                      </a: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1,966.52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10,975.33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9,188.19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9,691.83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9,691.83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9,691.83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27446058"/>
                  </a:ext>
                </a:extLst>
              </a:tr>
              <a:tr h="132732">
                <a:tc>
                  <a:txBody>
                    <a:bodyPr/>
                    <a:lstStyle/>
                    <a:p>
                      <a:pPr algn="l" fontAlgn="ctr"/>
                      <a:r>
                        <a:rPr lang="en-US" sz="800" b="0" i="0" u="none" strike="noStrike">
                          <a:solidFill>
                            <a:srgbClr val="333333"/>
                          </a:solidFill>
                          <a:effectLst/>
                          <a:latin typeface="Times New Roman" panose="02020603050405020304" pitchFamily="18" charset="0"/>
                          <a:ea typeface="宋体" panose="02010600030101010101" pitchFamily="2" charset="-122"/>
                        </a:rPr>
                        <a:t>Total Liabilities</a:t>
                      </a: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3,113.54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13,181.07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10,919.81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11,500.02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11,746.88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12,110.42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647540500"/>
                  </a:ext>
                </a:extLst>
              </a:tr>
              <a:tr h="144797">
                <a:tc>
                  <a:txBody>
                    <a:bodyPr/>
                    <a:lstStyle/>
                    <a:p>
                      <a:pPr algn="l" fontAlgn="ctr"/>
                      <a:r>
                        <a:rPr lang="en-US" sz="800" b="1" i="0" u="none" strike="noStrike">
                          <a:solidFill>
                            <a:srgbClr val="333333"/>
                          </a:solidFill>
                          <a:effectLst/>
                          <a:latin typeface="Times New Roman" panose="02020603050405020304" pitchFamily="18" charset="0"/>
                          <a:ea typeface="宋体" panose="02010600030101010101" pitchFamily="2" charset="-122"/>
                        </a:rPr>
                        <a:t>Equity</a:t>
                      </a:r>
                      <a:r>
                        <a:rPr lang="en-US" sz="800" b="1" i="0" u="none" strike="noStrike">
                          <a:solidFill>
                            <a:srgbClr val="333333"/>
                          </a:solidFill>
                          <a:effectLst/>
                          <a:latin typeface="微软雅黑" panose="020B0503020204020204" pitchFamily="34" charset="-122"/>
                          <a:ea typeface="微软雅黑" panose="020B0503020204020204" pitchFamily="34" charset="-122"/>
                        </a:rPr>
                        <a:t>：</a:t>
                      </a:r>
                      <a:endParaRPr lang="en-US" sz="800" b="1" i="0" u="none" strike="noStrike">
                        <a:solidFill>
                          <a:srgbClr val="333333"/>
                        </a:solidFill>
                        <a:effectLst/>
                        <a:latin typeface="Times New Roman" panose="02020603050405020304" pitchFamily="18" charset="0"/>
                        <a:ea typeface="宋体" panose="02010600030101010101" pitchFamily="2" charset="-122"/>
                      </a:endParaRP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339064736"/>
                  </a:ext>
                </a:extLst>
              </a:tr>
              <a:tr h="132732">
                <a:tc>
                  <a:txBody>
                    <a:bodyPr/>
                    <a:lstStyle/>
                    <a:p>
                      <a:pPr algn="l" fontAlgn="ctr"/>
                      <a:r>
                        <a:rPr lang="en-US" sz="800" b="0" i="0" u="none" strike="noStrike">
                          <a:solidFill>
                            <a:srgbClr val="333333"/>
                          </a:solidFill>
                          <a:effectLst/>
                          <a:latin typeface="Times New Roman" panose="02020603050405020304" pitchFamily="18" charset="0"/>
                          <a:ea typeface="宋体" panose="02010600030101010101" pitchFamily="2" charset="-122"/>
                        </a:rPr>
                        <a:t>Preferred Stock</a:t>
                      </a: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0.01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0.01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0.01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0.01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0.01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0.01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816262889"/>
                  </a:ext>
                </a:extLst>
              </a:tr>
              <a:tr h="132732">
                <a:tc>
                  <a:txBody>
                    <a:bodyPr/>
                    <a:lstStyle/>
                    <a:p>
                      <a:pPr algn="l" fontAlgn="ctr"/>
                      <a:r>
                        <a:rPr lang="en-US" sz="800" b="0" i="0" u="none" strike="noStrike">
                          <a:solidFill>
                            <a:srgbClr val="333333"/>
                          </a:solidFill>
                          <a:effectLst/>
                          <a:latin typeface="Times New Roman" panose="02020603050405020304" pitchFamily="18" charset="0"/>
                          <a:ea typeface="宋体" panose="02010600030101010101" pitchFamily="2" charset="-122"/>
                        </a:rPr>
                        <a:t>Treasury Stock</a:t>
                      </a: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0.00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0.00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0.00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0.00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0.00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0.00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447266253"/>
                  </a:ext>
                </a:extLst>
              </a:tr>
              <a:tr h="132732">
                <a:tc>
                  <a:txBody>
                    <a:bodyPr/>
                    <a:lstStyle/>
                    <a:p>
                      <a:pPr algn="l" fontAlgn="ctr"/>
                      <a:r>
                        <a:rPr lang="en-US" sz="800" b="0" i="0" u="none" strike="noStrike">
                          <a:solidFill>
                            <a:srgbClr val="333333"/>
                          </a:solidFill>
                          <a:effectLst/>
                          <a:latin typeface="Times New Roman" panose="02020603050405020304" pitchFamily="18" charset="0"/>
                          <a:ea typeface="宋体" panose="02010600030101010101" pitchFamily="2" charset="-122"/>
                        </a:rPr>
                        <a:t>Common Stock</a:t>
                      </a: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0.00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0.00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0.00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13,543.32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13,543.32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13,543.32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68733389"/>
                  </a:ext>
                </a:extLst>
              </a:tr>
              <a:tr h="132732">
                <a:tc>
                  <a:txBody>
                    <a:bodyPr/>
                    <a:lstStyle/>
                    <a:p>
                      <a:pPr algn="l" fontAlgn="ctr"/>
                      <a:r>
                        <a:rPr lang="en-US" sz="800" b="0" i="0" u="none" strike="noStrike">
                          <a:solidFill>
                            <a:srgbClr val="333333"/>
                          </a:solidFill>
                          <a:effectLst/>
                          <a:latin typeface="Times New Roman" panose="02020603050405020304" pitchFamily="18" charset="0"/>
                          <a:ea typeface="宋体" panose="02010600030101010101" pitchFamily="2" charset="-122"/>
                        </a:rPr>
                        <a:t>Reserves</a:t>
                      </a: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-745.81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-6,564.62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-4,573.60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-5,024.59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-5,480.83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-5,486.16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197518293"/>
                  </a:ext>
                </a:extLst>
              </a:tr>
              <a:tr h="132732">
                <a:tc>
                  <a:txBody>
                    <a:bodyPr/>
                    <a:lstStyle/>
                    <a:p>
                      <a:pPr algn="l" fontAlgn="ctr"/>
                      <a:r>
                        <a:rPr lang="en-US" sz="800" b="0" i="0" u="none" strike="noStrike">
                          <a:solidFill>
                            <a:srgbClr val="333333"/>
                          </a:solidFill>
                          <a:effectLst/>
                          <a:latin typeface="Times New Roman" panose="02020603050405020304" pitchFamily="18" charset="0"/>
                          <a:ea typeface="宋体" panose="02010600030101010101" pitchFamily="2" charset="-122"/>
                        </a:rPr>
                        <a:t>Other</a:t>
                      </a: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-13.43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-26.40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-273.44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-273.44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-273.44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-273.44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993421084"/>
                  </a:ext>
                </a:extLst>
              </a:tr>
              <a:tr h="289596">
                <a:tc>
                  <a:txBody>
                    <a:bodyPr/>
                    <a:lstStyle/>
                    <a:p>
                      <a:pPr algn="l" fontAlgn="ctr"/>
                      <a:r>
                        <a:rPr lang="en-US" sz="800" b="0" i="0" u="none" strike="noStrike">
                          <a:solidFill>
                            <a:srgbClr val="333333"/>
                          </a:solidFill>
                          <a:effectLst/>
                          <a:latin typeface="Times New Roman" panose="02020603050405020304" pitchFamily="18" charset="0"/>
                          <a:ea typeface="宋体" panose="02010600030101010101" pitchFamily="2" charset="-122"/>
                        </a:rPr>
                        <a:t>Equity Attributable to Owners of the Parent</a:t>
                      </a: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-759.23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-6,591.01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-4,847.03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8,245.30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7,789.06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7,783.73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9999079"/>
                  </a:ext>
                </a:extLst>
              </a:tr>
              <a:tr h="132732">
                <a:tc>
                  <a:txBody>
                    <a:bodyPr/>
                    <a:lstStyle/>
                    <a:p>
                      <a:pPr algn="l" fontAlgn="ctr"/>
                      <a:r>
                        <a:rPr lang="en-US" sz="800" b="0" i="0" u="none" strike="noStrike">
                          <a:solidFill>
                            <a:srgbClr val="333333"/>
                          </a:solidFill>
                          <a:effectLst/>
                          <a:latin typeface="Times New Roman" panose="02020603050405020304" pitchFamily="18" charset="0"/>
                          <a:ea typeface="宋体" panose="02010600030101010101" pitchFamily="2" charset="-122"/>
                        </a:rPr>
                        <a:t>Minority Interest</a:t>
                      </a: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-111.27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-45.41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-137.22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-155.58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-157.11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-157.12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853768153"/>
                  </a:ext>
                </a:extLst>
              </a:tr>
              <a:tr h="130319">
                <a:tc>
                  <a:txBody>
                    <a:bodyPr/>
                    <a:lstStyle/>
                    <a:p>
                      <a:pPr algn="l" fontAlgn="ctr"/>
                      <a:r>
                        <a:rPr lang="en-US" sz="800" b="0" i="0" u="none" strike="noStrike">
                          <a:solidFill>
                            <a:srgbClr val="333333"/>
                          </a:solidFill>
                          <a:effectLst/>
                          <a:latin typeface="Times New Roman" panose="02020603050405020304" pitchFamily="18" charset="0"/>
                          <a:ea typeface="宋体" panose="02010600030101010101" pitchFamily="2" charset="-122"/>
                        </a:rPr>
                        <a:t>Total Equity</a:t>
                      </a: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-870.50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-6,636.42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-4,984.25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8,089.73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7,631.95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7,626.61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067316870"/>
                  </a:ext>
                </a:extLst>
              </a:tr>
              <a:tr h="132732">
                <a:tc>
                  <a:txBody>
                    <a:bodyPr/>
                    <a:lstStyle/>
                    <a:p>
                      <a:pPr algn="l" fontAlgn="ctr"/>
                      <a:r>
                        <a:rPr lang="en-US" sz="800" b="1" i="0" u="none" strike="noStrike">
                          <a:solidFill>
                            <a:srgbClr val="333333"/>
                          </a:solidFill>
                          <a:effectLst/>
                          <a:latin typeface="Times New Roman" panose="02020603050405020304" pitchFamily="18" charset="0"/>
                          <a:ea typeface="宋体" panose="02010600030101010101" pitchFamily="2" charset="-122"/>
                        </a:rPr>
                        <a:t>Total Liabilities and Equity</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2,243.04 </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6,544.64 </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5,935.56 </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19,589.74 </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19,378.83 </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19,737.03 </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58205368"/>
                  </a:ext>
                </a:extLst>
              </a:tr>
              <a:tr h="132732">
                <a:tc>
                  <a:txBody>
                    <a:bodyPr/>
                    <a:lstStyle/>
                    <a:p>
                      <a:pPr algn="l"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25400" cap="flat" cmpd="dbl" algn="ctr">
                      <a:solidFill>
                        <a:srgbClr val="000000"/>
                      </a:solidFill>
                      <a:prstDash val="solid"/>
                      <a:round/>
                      <a:headEnd type="none" w="med" len="med"/>
                      <a:tailEnd type="none" w="med" len="med"/>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25400" cap="flat" cmpd="dbl" algn="ctr">
                      <a:solidFill>
                        <a:srgbClr val="000000"/>
                      </a:solidFill>
                      <a:prstDash val="solid"/>
                      <a:round/>
                      <a:headEnd type="none" w="med" len="med"/>
                      <a:tailEnd type="none" w="med" len="med"/>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25400" cap="flat" cmpd="dbl" algn="ctr">
                      <a:solidFill>
                        <a:srgbClr val="000000"/>
                      </a:solidFill>
                      <a:prstDash val="solid"/>
                      <a:round/>
                      <a:headEnd type="none" w="med" len="med"/>
                      <a:tailEnd type="none" w="med" len="med"/>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25400" cap="flat" cmpd="dbl" algn="ctr">
                      <a:solidFill>
                        <a:srgbClr val="000000"/>
                      </a:solidFill>
                      <a:prstDash val="solid"/>
                      <a:round/>
                      <a:headEnd type="none" w="med" len="med"/>
                      <a:tailEnd type="none" w="med" len="med"/>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25400" cap="flat" cmpd="dbl" algn="ctr">
                      <a:solidFill>
                        <a:srgbClr val="000000"/>
                      </a:solidFill>
                      <a:prstDash val="solid"/>
                      <a:round/>
                      <a:headEnd type="none" w="med" len="med"/>
                      <a:tailEnd type="none" w="med" len="med"/>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25400" cap="flat" cmpd="dbl" algn="ctr">
                      <a:solidFill>
                        <a:srgbClr val="000000"/>
                      </a:solidFill>
                      <a:prstDash val="solid"/>
                      <a:round/>
                      <a:headEnd type="none" w="med" len="med"/>
                      <a:tailEnd type="none" w="med" len="med"/>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25400" cap="flat" cmpd="dbl" algn="ctr">
                      <a:solidFill>
                        <a:srgbClr val="000000"/>
                      </a:solidFill>
                      <a:prstDash val="solid"/>
                      <a:round/>
                      <a:headEnd type="none" w="med" len="med"/>
                      <a:tailEnd type="none" w="med" len="med"/>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25400" cap="flat" cmpd="dbl"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981582935"/>
                  </a:ext>
                </a:extLst>
              </a:tr>
              <a:tr h="132732">
                <a:tc>
                  <a:txBody>
                    <a:bodyPr/>
                    <a:lstStyle/>
                    <a:p>
                      <a:pPr algn="l" fontAlgn="ctr"/>
                      <a:r>
                        <a:rPr lang="en-US" sz="800" b="0" i="0" u="none" strike="noStrike">
                          <a:effectLst/>
                          <a:latin typeface="Times New Roman" panose="02020603050405020304" pitchFamily="18" charset="0"/>
                          <a:ea typeface="宋体" panose="02010600030101010101" pitchFamily="2" charset="-122"/>
                        </a:rPr>
                        <a:t>Working Capital</a:t>
                      </a:r>
                    </a:p>
                  </a:txBody>
                  <a:tcPr marL="0" marR="0" marT="0" marB="0" anchor="ctr">
                    <a:lnL>
                      <a:noFill/>
                    </a:lnL>
                    <a:lnR>
                      <a:noFill/>
                    </a:lnR>
                    <a:lnT>
                      <a:noFill/>
                    </a:lnT>
                    <a:lnB>
                      <a:noFill/>
                    </a:lnB>
                    <a:solidFill>
                      <a:srgbClr val="FFFFFF"/>
                    </a:solidFill>
                  </a:tcPr>
                </a:tc>
                <a:tc>
                  <a:txBody>
                    <a:bodyPr/>
                    <a:lstStyle/>
                    <a:p>
                      <a:pPr algn="r" fontAlgn="ctr"/>
                      <a:r>
                        <a:rPr lang="zh-CN" altLang="en-US" sz="800" b="1" i="0" u="none" strike="noStrike">
                          <a:solidFill>
                            <a:srgbClr val="FF0000"/>
                          </a:solidFill>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203.13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-773.38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-328.33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-105.75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-85.55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33.61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526308219"/>
                  </a:ext>
                </a:extLst>
              </a:tr>
              <a:tr h="132732">
                <a:tc>
                  <a:txBody>
                    <a:bodyPr/>
                    <a:lstStyle/>
                    <a:p>
                      <a:pPr algn="l" fontAlgn="ctr"/>
                      <a:r>
                        <a:rPr lang="en-US" sz="800" b="0" i="0" u="none" strike="noStrike">
                          <a:effectLst/>
                          <a:latin typeface="Times New Roman" panose="02020603050405020304" pitchFamily="18" charset="0"/>
                          <a:ea typeface="宋体" panose="02010600030101010101" pitchFamily="2" charset="-122"/>
                        </a:rPr>
                        <a:t>Debt to Asset Ratio</a:t>
                      </a: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139%</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201%</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184%</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59%</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61%</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61%</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039437230"/>
                  </a:ext>
                </a:extLst>
              </a:tr>
              <a:tr h="132732">
                <a:tc>
                  <a:txBody>
                    <a:bodyPr/>
                    <a:lstStyle/>
                    <a:p>
                      <a:pPr algn="l" fontAlgn="ctr"/>
                      <a:r>
                        <a:rPr lang="en-US" sz="800" b="0" i="0" u="none" strike="noStrike">
                          <a:effectLst/>
                          <a:latin typeface="Times New Roman" panose="02020603050405020304" pitchFamily="18" charset="0"/>
                          <a:ea typeface="宋体" panose="02010600030101010101" pitchFamily="2" charset="-122"/>
                        </a:rPr>
                        <a:t>Interest-bearing Debt</a:t>
                      </a: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444.06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89.03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1,098.38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1,115.89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1,133.41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1,150.92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696698230"/>
                  </a:ext>
                </a:extLst>
              </a:tr>
              <a:tr h="132732">
                <a:tc>
                  <a:txBody>
                    <a:bodyPr/>
                    <a:lstStyle/>
                    <a:p>
                      <a:pPr algn="l" fontAlgn="ctr"/>
                      <a:r>
                        <a:rPr lang="en-US" sz="800" b="0" i="0" u="none" strike="noStrike">
                          <a:effectLst/>
                          <a:latin typeface="Times New Roman" panose="02020603050405020304" pitchFamily="18" charset="0"/>
                          <a:ea typeface="宋体" panose="02010600030101010101" pitchFamily="2" charset="-122"/>
                        </a:rPr>
                        <a:t>Interest-bearing Debt Ratio</a:t>
                      </a: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14%</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10%</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10%</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10%</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10%</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978768544"/>
                  </a:ext>
                </a:extLst>
              </a:tr>
              <a:tr h="132732">
                <a:tc>
                  <a:txBody>
                    <a:bodyPr/>
                    <a:lstStyle/>
                    <a:p>
                      <a:pPr algn="l" fontAlgn="ctr"/>
                      <a:r>
                        <a:rPr lang="en-US" sz="800" b="0" i="0" u="none" strike="noStrike">
                          <a:effectLst/>
                          <a:latin typeface="Times New Roman" panose="02020603050405020304" pitchFamily="18" charset="0"/>
                          <a:ea typeface="宋体" panose="02010600030101010101" pitchFamily="2" charset="-122"/>
                        </a:rPr>
                        <a:t>Non-core Assets</a:t>
                      </a:r>
                    </a:p>
                  </a:txBody>
                  <a:tcPr marL="0" marR="0" marT="0" marB="0" anchor="ctr">
                    <a:lnL>
                      <a:noFill/>
                    </a:lnL>
                    <a:lnR>
                      <a:noFill/>
                    </a:lnR>
                    <a:lnT>
                      <a:noFill/>
                    </a:lnT>
                    <a:lnB>
                      <a:noFill/>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784.13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2,298.73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2,043.06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15,449.12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14,992.65 </a:t>
                      </a:r>
                    </a:p>
                  </a:txBody>
                  <a:tcPr marL="0" marR="0" marT="0" marB="0" anchor="ctr">
                    <a:lnL>
                      <a:noFill/>
                    </a:lnL>
                    <a:lnR>
                      <a:noFill/>
                    </a:lnR>
                    <a:lnT>
                      <a:noFill/>
                    </a:lnT>
                    <a:lnB>
                      <a:noFill/>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15,027.37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039739259"/>
                  </a:ext>
                </a:extLst>
              </a:tr>
              <a:tr h="132732">
                <a:tc>
                  <a:txBody>
                    <a:bodyPr/>
                    <a:lstStyle/>
                    <a:p>
                      <a:pPr algn="l" fontAlgn="ctr"/>
                      <a:r>
                        <a:rPr lang="en-US" sz="800" b="0" i="0" u="none" strike="noStrike">
                          <a:effectLst/>
                          <a:latin typeface="Times New Roman" panose="02020603050405020304" pitchFamily="18" charset="0"/>
                          <a:ea typeface="宋体" panose="02010600030101010101" pitchFamily="2" charset="-122"/>
                        </a:rPr>
                        <a:t>Invested Capital (IC)</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solidFill>
                      <a:srgbClr val="FFFFFF"/>
                    </a:solidFill>
                  </a:tcPr>
                </a:tc>
                <a:tc>
                  <a:txBody>
                    <a:bodyPr/>
                    <a:lstStyle/>
                    <a:p>
                      <a:pPr algn="r" fontAlgn="ctr"/>
                      <a:r>
                        <a:rPr lang="zh-CN" altLang="en-US" sz="8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-426.44 </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-6,547.40 </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-3,885.87 </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9,205.62 </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a:effectLst/>
                          <a:latin typeface="Times New Roman" panose="02020603050405020304" pitchFamily="18" charset="0"/>
                          <a:ea typeface="宋体" panose="02010600030101010101" pitchFamily="2" charset="-122"/>
                        </a:rPr>
                        <a:t>8,765.36 </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solidFill>
                      <a:srgbClr val="FFFFFF"/>
                    </a:solidFill>
                  </a:tcPr>
                </a:tc>
                <a:tc>
                  <a:txBody>
                    <a:bodyPr/>
                    <a:lstStyle/>
                    <a:p>
                      <a:pPr algn="r" fontAlgn="ctr"/>
                      <a:r>
                        <a:rPr lang="en-US" altLang="zh-CN" sz="800" b="0" i="0" u="none" strike="noStrike" dirty="0">
                          <a:effectLst/>
                          <a:latin typeface="Times New Roman" panose="02020603050405020304" pitchFamily="18" charset="0"/>
                          <a:ea typeface="宋体" panose="02010600030101010101" pitchFamily="2" charset="-122"/>
                        </a:rPr>
                        <a:t>8,777.53 </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00645371"/>
                  </a:ext>
                </a:extLst>
              </a:tr>
            </a:tbl>
          </a:graphicData>
        </a:graphic>
      </p:graphicFrame>
    </p:spTree>
    <p:extLst>
      <p:ext uri="{BB962C8B-B14F-4D97-AF65-F5344CB8AC3E}">
        <p14:creationId xmlns:p14="http://schemas.microsoft.com/office/powerpoint/2010/main" val="987074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a:extLst>
              <a:ext uri="{FF2B5EF4-FFF2-40B4-BE49-F238E27FC236}">
                <a16:creationId xmlns:a16="http://schemas.microsoft.com/office/drawing/2014/main" id="{15BC8D74-1A11-79E9-2715-6925017A22CF}"/>
              </a:ext>
            </a:extLst>
          </p:cNvPr>
          <p:cNvGraphicFramePr>
            <a:graphicFrameLocks noChangeAspect="1"/>
          </p:cNvGraphicFramePr>
          <p:nvPr>
            <p:custDataLst>
              <p:tags r:id="rId2"/>
            </p:custDataLst>
            <p:extLst>
              <p:ext uri="{D42A27DB-BD31-4B8C-83A1-F6EECF244321}">
                <p14:modId xmlns:p14="http://schemas.microsoft.com/office/powerpoint/2010/main" val="23546652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86" name="think-cell 幻灯片" r:id="rId4" imgW="395" imgH="396" progId="TCLayout.ActiveDocument.1">
                  <p:embed/>
                </p:oleObj>
              </mc:Choice>
              <mc:Fallback>
                <p:oleObj name="think-cell 幻灯片" r:id="rId4" imgW="395" imgH="396" progId="TCLayout.ActiveDocument.1">
                  <p:embed/>
                  <p:pic>
                    <p:nvPicPr>
                      <p:cNvPr id="4" name="对象 3" hidden="1">
                        <a:extLst>
                          <a:ext uri="{FF2B5EF4-FFF2-40B4-BE49-F238E27FC236}">
                            <a16:creationId xmlns:a16="http://schemas.microsoft.com/office/drawing/2014/main" id="{15BC8D74-1A11-79E9-2715-6925017A22C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BECC4A07-86A9-B03A-14ED-D36D52291241}"/>
              </a:ext>
            </a:extLst>
          </p:cNvPr>
          <p:cNvSpPr>
            <a:spLocks noGrp="1"/>
          </p:cNvSpPr>
          <p:nvPr>
            <p:ph type="title"/>
          </p:nvPr>
        </p:nvSpPr>
        <p:spPr/>
        <p:txBody>
          <a:bodyPr vert="horz"/>
          <a:lstStyle/>
          <a:p>
            <a:r>
              <a:rPr lang="en-US" altLang="zh-CN" dirty="0"/>
              <a:t>    Balance Sheet</a:t>
            </a:r>
            <a:r>
              <a:rPr lang="zh-CN" altLang="en-US" dirty="0"/>
              <a:t>：</a:t>
            </a:r>
            <a:r>
              <a:rPr lang="en-US" altLang="zh-CN" dirty="0"/>
              <a:t>Prediction Results </a:t>
            </a:r>
            <a:endParaRPr lang="zh-CN" altLang="en-US" dirty="0"/>
          </a:p>
        </p:txBody>
      </p:sp>
      <p:sp>
        <p:nvSpPr>
          <p:cNvPr id="7" name="TextBox 2">
            <a:extLst>
              <a:ext uri="{FF2B5EF4-FFF2-40B4-BE49-F238E27FC236}">
                <a16:creationId xmlns:a16="http://schemas.microsoft.com/office/drawing/2014/main" id="{71598C4B-DFC6-91C6-9A89-4D89B0DE5729}"/>
              </a:ext>
            </a:extLst>
          </p:cNvPr>
          <p:cNvSpPr txBox="1"/>
          <p:nvPr/>
        </p:nvSpPr>
        <p:spPr>
          <a:xfrm>
            <a:off x="0" y="6663308"/>
            <a:ext cx="6242693" cy="222916"/>
          </a:xfrm>
          <a:prstGeom prst="rect">
            <a:avLst/>
          </a:prstGeom>
          <a:noFill/>
        </p:spPr>
        <p:txBody>
          <a:bodyPr wrap="square" lIns="34180" tIns="34180" rIns="34180" bIns="34180" rtlCol="0">
            <a:spAutoFit/>
          </a:bodyPr>
          <a:lstStyle/>
          <a:p>
            <a:pPr defTabSz="868223">
              <a:defRPr/>
            </a:pPr>
            <a:r>
              <a:rPr lang="en-US" altLang="zh-CN" sz="1000" i="1" dirty="0">
                <a:solidFill>
                  <a:prstClr val="black"/>
                </a:solidFill>
                <a:latin typeface="Arial" panose="020B0604020202020204" pitchFamily="34" charset="0"/>
                <a:cs typeface="Arial" panose="020B0604020202020204" pitchFamily="34" charset="0"/>
              </a:rPr>
              <a:t>Source: Annual Report</a:t>
            </a:r>
            <a:endParaRPr lang="zh-CN" altLang="en-US" sz="1000" i="1" dirty="0">
              <a:solidFill>
                <a:prstClr val="black"/>
              </a:solidFill>
              <a:latin typeface="Arial" panose="020B0604020202020204" pitchFamily="34" charset="0"/>
              <a:cs typeface="Arial" panose="020B0604020202020204" pitchFamily="34" charset="0"/>
            </a:endParaRPr>
          </a:p>
        </p:txBody>
      </p:sp>
      <p:pic>
        <p:nvPicPr>
          <p:cNvPr id="9" name="图片 8" descr="图形用户界面, 表格&#10;&#10;描述已自动生成">
            <a:extLst>
              <a:ext uri="{FF2B5EF4-FFF2-40B4-BE49-F238E27FC236}">
                <a16:creationId xmlns:a16="http://schemas.microsoft.com/office/drawing/2014/main" id="{D83707DA-2F6C-1927-21A9-F18D8280184D}"/>
              </a:ext>
            </a:extLst>
          </p:cNvPr>
          <p:cNvPicPr>
            <a:picLocks noChangeAspect="1"/>
          </p:cNvPicPr>
          <p:nvPr/>
        </p:nvPicPr>
        <p:blipFill>
          <a:blip r:embed="rId6"/>
          <a:stretch>
            <a:fillRect/>
          </a:stretch>
        </p:blipFill>
        <p:spPr>
          <a:xfrm>
            <a:off x="1402466" y="910843"/>
            <a:ext cx="9387068" cy="5702610"/>
          </a:xfrm>
          <a:prstGeom prst="rect">
            <a:avLst/>
          </a:prstGeom>
        </p:spPr>
      </p:pic>
    </p:spTree>
    <p:extLst>
      <p:ext uri="{BB962C8B-B14F-4D97-AF65-F5344CB8AC3E}">
        <p14:creationId xmlns:p14="http://schemas.microsoft.com/office/powerpoint/2010/main" val="162644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5985F4-3BC5-139E-F287-5CF243C999F6}"/>
              </a:ext>
            </a:extLst>
          </p:cNvPr>
          <p:cNvSpPr>
            <a:spLocks noGrp="1"/>
          </p:cNvSpPr>
          <p:nvPr>
            <p:ph type="title"/>
          </p:nvPr>
        </p:nvSpPr>
        <p:spPr/>
        <p:txBody>
          <a:bodyPr/>
          <a:lstStyle/>
          <a:p>
            <a:r>
              <a:rPr lang="en-US" altLang="zh-CN" dirty="0"/>
              <a:t>   Firm Valuation: Projecting Cash Flows</a:t>
            </a:r>
            <a:endParaRPr lang="zh-CN" altLang="en-US" dirty="0"/>
          </a:p>
        </p:txBody>
      </p:sp>
      <p:pic>
        <p:nvPicPr>
          <p:cNvPr id="5" name="图片 4" descr="表格&#10;&#10;描述已自动生成">
            <a:extLst>
              <a:ext uri="{FF2B5EF4-FFF2-40B4-BE49-F238E27FC236}">
                <a16:creationId xmlns:a16="http://schemas.microsoft.com/office/drawing/2014/main" id="{C5227960-EA6C-AA65-CADE-05E762EEF860}"/>
              </a:ext>
            </a:extLst>
          </p:cNvPr>
          <p:cNvPicPr>
            <a:picLocks noChangeAspect="1"/>
          </p:cNvPicPr>
          <p:nvPr/>
        </p:nvPicPr>
        <p:blipFill>
          <a:blip r:embed="rId2"/>
          <a:stretch>
            <a:fillRect/>
          </a:stretch>
        </p:blipFill>
        <p:spPr>
          <a:xfrm>
            <a:off x="0" y="1394087"/>
            <a:ext cx="12192000" cy="4069826"/>
          </a:xfrm>
          <a:prstGeom prst="rect">
            <a:avLst/>
          </a:prstGeom>
        </p:spPr>
      </p:pic>
      <p:pic>
        <p:nvPicPr>
          <p:cNvPr id="7" name="图片 6" descr="形状&#10;&#10;描述已自动生成">
            <a:extLst>
              <a:ext uri="{FF2B5EF4-FFF2-40B4-BE49-F238E27FC236}">
                <a16:creationId xmlns:a16="http://schemas.microsoft.com/office/drawing/2014/main" id="{81ACF11C-2CEF-AC22-F133-2F8F4A48B094}"/>
              </a:ext>
            </a:extLst>
          </p:cNvPr>
          <p:cNvPicPr>
            <a:picLocks noChangeAspect="1"/>
          </p:cNvPicPr>
          <p:nvPr/>
        </p:nvPicPr>
        <p:blipFill>
          <a:blip r:embed="rId3"/>
          <a:stretch>
            <a:fillRect/>
          </a:stretch>
        </p:blipFill>
        <p:spPr>
          <a:xfrm>
            <a:off x="655577" y="1510496"/>
            <a:ext cx="1574800" cy="457200"/>
          </a:xfrm>
          <a:prstGeom prst="rect">
            <a:avLst/>
          </a:prstGeom>
        </p:spPr>
      </p:pic>
    </p:spTree>
    <p:extLst>
      <p:ext uri="{BB962C8B-B14F-4D97-AF65-F5344CB8AC3E}">
        <p14:creationId xmlns:p14="http://schemas.microsoft.com/office/powerpoint/2010/main" val="2780895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2BEAE9-CB21-6318-DFAD-55D71107DCF6}"/>
              </a:ext>
            </a:extLst>
          </p:cNvPr>
          <p:cNvSpPr>
            <a:spLocks noGrp="1"/>
          </p:cNvSpPr>
          <p:nvPr>
            <p:ph type="title"/>
          </p:nvPr>
        </p:nvSpPr>
        <p:spPr>
          <a:xfrm>
            <a:off x="0" y="347298"/>
            <a:ext cx="12192000" cy="570827"/>
          </a:xfrm>
          <a:solidFill>
            <a:srgbClr val="C00000"/>
          </a:solidFill>
          <a:ln>
            <a:solidFill>
              <a:srgbClr val="C00000"/>
            </a:solidFill>
          </a:ln>
        </p:spPr>
        <p:txBody>
          <a:bodyPr/>
          <a:lstStyle/>
          <a:p>
            <a:r>
              <a:rPr lang="en-US" altLang="zh-CN" dirty="0"/>
              <a:t>   Firm Valuation: Estimation of WACC &amp; Stock Price</a:t>
            </a:r>
            <a:endParaRPr lang="zh-CN" altLang="en-US" dirty="0"/>
          </a:p>
        </p:txBody>
      </p:sp>
      <p:graphicFrame>
        <p:nvGraphicFramePr>
          <p:cNvPr id="5" name="表格 4">
            <a:extLst>
              <a:ext uri="{FF2B5EF4-FFF2-40B4-BE49-F238E27FC236}">
                <a16:creationId xmlns:a16="http://schemas.microsoft.com/office/drawing/2014/main" id="{49CC3EBA-D723-D5DB-6038-74307C52F96C}"/>
              </a:ext>
            </a:extLst>
          </p:cNvPr>
          <p:cNvGraphicFramePr>
            <a:graphicFrameLocks noGrp="1"/>
          </p:cNvGraphicFramePr>
          <p:nvPr>
            <p:extLst>
              <p:ext uri="{D42A27DB-BD31-4B8C-83A1-F6EECF244321}">
                <p14:modId xmlns:p14="http://schemas.microsoft.com/office/powerpoint/2010/main" val="2376517952"/>
              </p:ext>
            </p:extLst>
          </p:nvPr>
        </p:nvGraphicFramePr>
        <p:xfrm>
          <a:off x="475254" y="998815"/>
          <a:ext cx="3817226" cy="2555294"/>
        </p:xfrm>
        <a:graphic>
          <a:graphicData uri="http://schemas.openxmlformats.org/drawingml/2006/table">
            <a:tbl>
              <a:tblPr/>
              <a:tblGrid>
                <a:gridCol w="761239">
                  <a:extLst>
                    <a:ext uri="{9D8B030D-6E8A-4147-A177-3AD203B41FA5}">
                      <a16:colId xmlns:a16="http://schemas.microsoft.com/office/drawing/2014/main" val="1636916176"/>
                    </a:ext>
                  </a:extLst>
                </a:gridCol>
                <a:gridCol w="761239">
                  <a:extLst>
                    <a:ext uri="{9D8B030D-6E8A-4147-A177-3AD203B41FA5}">
                      <a16:colId xmlns:a16="http://schemas.microsoft.com/office/drawing/2014/main" val="3635925901"/>
                    </a:ext>
                  </a:extLst>
                </a:gridCol>
                <a:gridCol w="1147374">
                  <a:extLst>
                    <a:ext uri="{9D8B030D-6E8A-4147-A177-3AD203B41FA5}">
                      <a16:colId xmlns:a16="http://schemas.microsoft.com/office/drawing/2014/main" val="2979482559"/>
                    </a:ext>
                  </a:extLst>
                </a:gridCol>
                <a:gridCol w="1147374">
                  <a:extLst>
                    <a:ext uri="{9D8B030D-6E8A-4147-A177-3AD203B41FA5}">
                      <a16:colId xmlns:a16="http://schemas.microsoft.com/office/drawing/2014/main" val="3309976231"/>
                    </a:ext>
                  </a:extLst>
                </a:gridCol>
              </a:tblGrid>
              <a:tr h="182648">
                <a:tc gridSpan="4">
                  <a:txBody>
                    <a:bodyPr/>
                    <a:lstStyle/>
                    <a:p>
                      <a:pPr algn="l" fontAlgn="ctr"/>
                      <a:r>
                        <a:rPr lang="en-US" sz="1400" b="1" i="0" u="none" strike="noStrike" dirty="0">
                          <a:solidFill>
                            <a:srgbClr val="000000"/>
                          </a:solidFill>
                          <a:effectLst/>
                          <a:latin typeface="+mn-lt"/>
                          <a:ea typeface="等线" panose="02010600030101010101" pitchFamily="2" charset="-122"/>
                        </a:rPr>
                        <a:t>WACC Buildup</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DCE6EB"/>
                    </a:solidFill>
                  </a:tcPr>
                </a:tc>
                <a:tc hMerge="1">
                  <a:txBody>
                    <a:bodyPr/>
                    <a:lstStyle/>
                    <a:p>
                      <a:endParaRPr lang="zh-CN" altLang="en-US"/>
                    </a:p>
                  </a:txBody>
                  <a:tcPr/>
                </a:tc>
                <a:tc hMerge="1">
                  <a:txBody>
                    <a:bodyPr/>
                    <a:lstStyle/>
                    <a:p>
                      <a:pPr algn="l" fontAlgn="ctr"/>
                      <a:r>
                        <a:rPr lang="zh-CN" altLang="en-US" sz="1200" b="1" i="0" u="none" strike="noStrike" dirty="0">
                          <a:solidFill>
                            <a:srgbClr val="000000"/>
                          </a:solidFill>
                          <a:effectLst/>
                          <a:latin typeface="+mn-lt"/>
                          <a:ea typeface="等线" panose="02010600030101010101" pitchFamily="2" charset="-122"/>
                        </a:rPr>
                        <a:t>　</a:t>
                      </a:r>
                    </a:p>
                  </a:txBody>
                  <a:tcPr marL="6350" marR="6350" marT="6350" marB="0" anchor="ctr">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DCE6EB"/>
                    </a:solidFill>
                  </a:tcPr>
                </a:tc>
                <a:tc hMerge="1">
                  <a:txBody>
                    <a:bodyPr/>
                    <a:lstStyle/>
                    <a:p>
                      <a:pPr algn="l" fontAlgn="ctr"/>
                      <a:r>
                        <a:rPr lang="zh-CN" altLang="en-US" sz="1200" b="1" i="0" u="none" strike="noStrike" dirty="0">
                          <a:solidFill>
                            <a:srgbClr val="000000"/>
                          </a:solidFill>
                          <a:effectLst/>
                          <a:latin typeface="+mn-lt"/>
                          <a:ea typeface="等线" panose="02010600030101010101" pitchFamily="2" charset="-122"/>
                        </a:rPr>
                        <a:t>　</a:t>
                      </a:r>
                    </a:p>
                  </a:txBody>
                  <a:tcPr marL="6350" marR="6350" marT="6350" marB="0" anchor="ctr">
                    <a:lnL>
                      <a:noFill/>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DCE6EB"/>
                    </a:solidFill>
                  </a:tcPr>
                </a:tc>
                <a:extLst>
                  <a:ext uri="{0D108BD9-81ED-4DB2-BD59-A6C34878D82A}">
                    <a16:rowId xmlns:a16="http://schemas.microsoft.com/office/drawing/2014/main" val="766185"/>
                  </a:ext>
                </a:extLst>
              </a:tr>
              <a:tr h="157310">
                <a:tc gridSpan="3">
                  <a:txBody>
                    <a:bodyPr/>
                    <a:lstStyle/>
                    <a:p>
                      <a:pPr algn="l" fontAlgn="b"/>
                      <a:r>
                        <a:rPr lang="en-US" sz="1200" b="0" i="0" u="none" strike="noStrike" dirty="0">
                          <a:solidFill>
                            <a:srgbClr val="000000"/>
                          </a:solidFill>
                          <a:effectLst/>
                          <a:latin typeface="+mn-lt"/>
                          <a:ea typeface="等线" panose="02010600030101010101" pitchFamily="2" charset="-122"/>
                        </a:rPr>
                        <a:t>Risk free rate</a:t>
                      </a:r>
                    </a:p>
                  </a:txBody>
                  <a:tcPr marL="6350" marR="6350" marT="6350" marB="0" anchor="b">
                    <a:lnL>
                      <a:noFill/>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a:noFill/>
                    </a:lnB>
                    <a:solidFill>
                      <a:srgbClr val="FFFFFF"/>
                    </a:solidFill>
                  </a:tcPr>
                </a:tc>
                <a:tc hMerge="1">
                  <a:txBody>
                    <a:bodyPr/>
                    <a:lstStyle/>
                    <a:p>
                      <a:pPr algn="l" fontAlgn="b"/>
                      <a:r>
                        <a:rPr lang="zh-CN" altLang="en-US" sz="1200" b="0" i="0" u="none" strike="noStrike" dirty="0">
                          <a:solidFill>
                            <a:srgbClr val="000000"/>
                          </a:solidFill>
                          <a:effectLst/>
                          <a:latin typeface="Arial" panose="020B0604020202020204" pitchFamily="34" charset="0"/>
                          <a:ea typeface="等线" panose="02010600030101010101" pitchFamily="2" charset="-122"/>
                        </a:rPr>
                        <a:t>　</a:t>
                      </a:r>
                    </a:p>
                  </a:txBody>
                  <a:tcPr marL="6350" marR="6350" marT="6350" marB="0" anchor="b">
                    <a:lnL>
                      <a:noFill/>
                    </a:lnL>
                    <a:lnR>
                      <a:noFill/>
                    </a:lnR>
                    <a:lnT>
                      <a:noFill/>
                    </a:lnT>
                    <a:lnB>
                      <a:noFill/>
                    </a:lnB>
                    <a:solidFill>
                      <a:srgbClr val="FFFFFF"/>
                    </a:solidFill>
                  </a:tcPr>
                </a:tc>
                <a:tc hMerge="1">
                  <a:txBody>
                    <a:bodyPr/>
                    <a:lstStyle/>
                    <a:p>
                      <a:pPr algn="l" fontAlgn="b"/>
                      <a:r>
                        <a:rPr lang="zh-CN" altLang="en-US" sz="1200" b="0" i="0" u="none" strike="noStrike" dirty="0">
                          <a:solidFill>
                            <a:srgbClr val="000000"/>
                          </a:solidFill>
                          <a:effectLst/>
                          <a:latin typeface="Arial" panose="020B0604020202020204" pitchFamily="34" charset="0"/>
                          <a:ea typeface="等线" panose="02010600030101010101" pitchFamily="2" charset="-122"/>
                        </a:rPr>
                        <a:t>　</a:t>
                      </a:r>
                    </a:p>
                  </a:txBody>
                  <a:tcPr marL="6350" marR="6350" marT="6350" marB="0" anchor="b">
                    <a:lnL>
                      <a:noFill/>
                    </a:lnL>
                    <a:lnR w="6350" cap="flat" cmpd="sng" algn="ctr">
                      <a:solidFill>
                        <a:srgbClr val="000000"/>
                      </a:solidFill>
                      <a:prstDash val="dot"/>
                      <a:round/>
                      <a:headEnd type="none" w="med" len="med"/>
                      <a:tailEnd type="none" w="med" len="med"/>
                    </a:lnR>
                    <a:lnT>
                      <a:noFill/>
                    </a:lnT>
                    <a:lnB>
                      <a:noFill/>
                    </a:lnB>
                    <a:solidFill>
                      <a:srgbClr val="FFFFFF"/>
                    </a:solidFill>
                  </a:tcPr>
                </a:tc>
                <a:tc>
                  <a:txBody>
                    <a:bodyPr/>
                    <a:lstStyle/>
                    <a:p>
                      <a:pPr algn="r" fontAlgn="b"/>
                      <a:r>
                        <a:rPr lang="en-US" altLang="zh-CN" sz="1200" b="0" i="0" u="none" strike="noStrike" dirty="0">
                          <a:solidFill>
                            <a:srgbClr val="0070C0"/>
                          </a:solidFill>
                          <a:effectLst/>
                          <a:latin typeface="+mn-lt"/>
                          <a:ea typeface="等线" panose="02010600030101010101" pitchFamily="2" charset="-122"/>
                        </a:rPr>
                        <a:t>4.06%</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2CC"/>
                    </a:solidFill>
                  </a:tcPr>
                </a:tc>
                <a:extLst>
                  <a:ext uri="{0D108BD9-81ED-4DB2-BD59-A6C34878D82A}">
                    <a16:rowId xmlns:a16="http://schemas.microsoft.com/office/drawing/2014/main" val="1802955738"/>
                  </a:ext>
                </a:extLst>
              </a:tr>
              <a:tr h="157310">
                <a:tc gridSpan="3">
                  <a:txBody>
                    <a:bodyPr/>
                    <a:lstStyle/>
                    <a:p>
                      <a:pPr algn="l" fontAlgn="b"/>
                      <a:r>
                        <a:rPr lang="en-US" sz="1200" b="0" i="0" u="none" strike="noStrike" dirty="0">
                          <a:solidFill>
                            <a:srgbClr val="000000"/>
                          </a:solidFill>
                          <a:effectLst/>
                          <a:latin typeface="+mn-lt"/>
                          <a:ea typeface="等线" panose="02010600030101010101" pitchFamily="2" charset="-122"/>
                        </a:rPr>
                        <a:t>Equity risk premium</a:t>
                      </a:r>
                    </a:p>
                  </a:txBody>
                  <a:tcPr marL="6350" marR="6350" marT="6350" marB="0" anchor="b">
                    <a:lnL>
                      <a:noFill/>
                    </a:lnL>
                    <a:lnR w="6350" cap="flat" cmpd="sng" algn="ctr">
                      <a:solidFill>
                        <a:srgbClr val="000000"/>
                      </a:solidFill>
                      <a:prstDash val="dot"/>
                      <a:round/>
                      <a:headEnd type="none" w="med" len="med"/>
                      <a:tailEnd type="none" w="med" len="med"/>
                    </a:lnR>
                    <a:lnT>
                      <a:noFill/>
                    </a:lnT>
                    <a:lnB>
                      <a:noFill/>
                    </a:lnB>
                    <a:solidFill>
                      <a:srgbClr val="FFFFFF"/>
                    </a:solidFill>
                  </a:tcPr>
                </a:tc>
                <a:tc hMerge="1">
                  <a:txBody>
                    <a:bodyPr/>
                    <a:lstStyle/>
                    <a:p>
                      <a:endParaRPr lang="zh-CN" altLang="en-US"/>
                    </a:p>
                  </a:txBody>
                  <a:tcPr/>
                </a:tc>
                <a:tc hMerge="1">
                  <a:txBody>
                    <a:bodyPr/>
                    <a:lstStyle/>
                    <a:p>
                      <a:pPr algn="l" fontAlgn="b"/>
                      <a:r>
                        <a:rPr lang="zh-CN" altLang="en-US" sz="1200" b="0" i="0" u="none" strike="noStrike" dirty="0">
                          <a:solidFill>
                            <a:srgbClr val="000000"/>
                          </a:solidFill>
                          <a:effectLst/>
                          <a:latin typeface="Arial" panose="020B0604020202020204" pitchFamily="34" charset="0"/>
                          <a:ea typeface="等线" panose="02010600030101010101" pitchFamily="2" charset="-122"/>
                        </a:rPr>
                        <a:t>　</a:t>
                      </a:r>
                    </a:p>
                  </a:txBody>
                  <a:tcPr marL="6350" marR="6350" marT="6350" marB="0" anchor="b">
                    <a:lnL>
                      <a:noFill/>
                    </a:lnL>
                    <a:lnR w="6350" cap="flat" cmpd="sng" algn="ctr">
                      <a:solidFill>
                        <a:srgbClr val="000000"/>
                      </a:solidFill>
                      <a:prstDash val="dot"/>
                      <a:round/>
                      <a:headEnd type="none" w="med" len="med"/>
                      <a:tailEnd type="none" w="med" len="med"/>
                    </a:lnR>
                    <a:lnT>
                      <a:noFill/>
                    </a:lnT>
                    <a:lnB>
                      <a:noFill/>
                    </a:lnB>
                    <a:solidFill>
                      <a:srgbClr val="FFFFFF"/>
                    </a:solidFill>
                  </a:tcPr>
                </a:tc>
                <a:tc>
                  <a:txBody>
                    <a:bodyPr/>
                    <a:lstStyle/>
                    <a:p>
                      <a:pPr algn="r" fontAlgn="b"/>
                      <a:r>
                        <a:rPr lang="en-US" altLang="zh-CN" sz="1200" b="0" i="0" u="none" strike="noStrike" dirty="0">
                          <a:solidFill>
                            <a:srgbClr val="0070C0"/>
                          </a:solidFill>
                          <a:effectLst/>
                          <a:latin typeface="+mn-lt"/>
                          <a:ea typeface="等线" panose="02010600030101010101" pitchFamily="2" charset="-122"/>
                        </a:rPr>
                        <a:t>7.88%</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2CC"/>
                    </a:solidFill>
                  </a:tcPr>
                </a:tc>
                <a:extLst>
                  <a:ext uri="{0D108BD9-81ED-4DB2-BD59-A6C34878D82A}">
                    <a16:rowId xmlns:a16="http://schemas.microsoft.com/office/drawing/2014/main" val="3942804629"/>
                  </a:ext>
                </a:extLst>
              </a:tr>
              <a:tr h="157310">
                <a:tc>
                  <a:txBody>
                    <a:bodyPr/>
                    <a:lstStyle/>
                    <a:p>
                      <a:pPr algn="l" fontAlgn="b"/>
                      <a:r>
                        <a:rPr lang="en-US" sz="1200" b="0" i="0" u="none" strike="noStrike" dirty="0">
                          <a:solidFill>
                            <a:srgbClr val="000000"/>
                          </a:solidFill>
                          <a:effectLst/>
                          <a:latin typeface="+mn-lt"/>
                          <a:ea typeface="等线" panose="02010600030101010101" pitchFamily="2" charset="-122"/>
                        </a:rPr>
                        <a:t>Beta</a:t>
                      </a:r>
                    </a:p>
                  </a:txBody>
                  <a:tcPr marL="6350" marR="6350" marT="6350" marB="0" anchor="b">
                    <a:lnL>
                      <a:noFill/>
                    </a:lnL>
                    <a:lnR>
                      <a:noFill/>
                    </a:lnR>
                    <a:lnT>
                      <a:noFill/>
                    </a:lnT>
                    <a:lnB>
                      <a:noFill/>
                    </a:lnB>
                    <a:solidFill>
                      <a:srgbClr val="FFFFFF"/>
                    </a:solidFill>
                  </a:tcPr>
                </a:tc>
                <a:tc>
                  <a:txBody>
                    <a:bodyPr/>
                    <a:lstStyle/>
                    <a:p>
                      <a:pPr algn="l" fontAlgn="b"/>
                      <a:r>
                        <a:rPr lang="zh-CN" altLang="en-US" sz="1200" b="0" i="0" u="none" strike="noStrike">
                          <a:solidFill>
                            <a:srgbClr val="000000"/>
                          </a:solidFill>
                          <a:effectLst/>
                          <a:latin typeface="+mn-lt"/>
                          <a:ea typeface="等线" panose="02010600030101010101" pitchFamily="2" charset="-122"/>
                        </a:rPr>
                        <a:t>　</a:t>
                      </a:r>
                    </a:p>
                  </a:txBody>
                  <a:tcPr marL="6350" marR="6350" marT="6350" marB="0" anchor="b">
                    <a:lnL>
                      <a:noFill/>
                    </a:lnL>
                    <a:lnR>
                      <a:noFill/>
                    </a:lnR>
                    <a:lnT>
                      <a:noFill/>
                    </a:lnT>
                    <a:lnB>
                      <a:noFill/>
                    </a:lnB>
                    <a:solidFill>
                      <a:srgbClr val="FFFFFF"/>
                    </a:solidFill>
                  </a:tcPr>
                </a:tc>
                <a:tc>
                  <a:txBody>
                    <a:bodyPr/>
                    <a:lstStyle/>
                    <a:p>
                      <a:pPr algn="l" fontAlgn="b"/>
                      <a:r>
                        <a:rPr lang="zh-CN" altLang="en-US" sz="1200" b="0" i="0" u="none" strike="noStrike" dirty="0">
                          <a:solidFill>
                            <a:srgbClr val="000000"/>
                          </a:solidFill>
                          <a:effectLst/>
                          <a:latin typeface="+mn-lt"/>
                          <a:ea typeface="等线" panose="02010600030101010101" pitchFamily="2" charset="-122"/>
                        </a:rPr>
                        <a:t>　</a:t>
                      </a:r>
                    </a:p>
                  </a:txBody>
                  <a:tcPr marL="6350" marR="6350" marT="6350" marB="0" anchor="b">
                    <a:lnL>
                      <a:noFill/>
                    </a:lnL>
                    <a:lnR w="6350" cap="flat" cmpd="sng" algn="ctr">
                      <a:solidFill>
                        <a:srgbClr val="000000"/>
                      </a:solidFill>
                      <a:prstDash val="dot"/>
                      <a:round/>
                      <a:headEnd type="none" w="med" len="med"/>
                      <a:tailEnd type="none" w="med" len="med"/>
                    </a:lnR>
                    <a:lnT>
                      <a:noFill/>
                    </a:lnT>
                    <a:lnB>
                      <a:noFill/>
                    </a:lnB>
                    <a:solidFill>
                      <a:srgbClr val="FFFFFF"/>
                    </a:solidFill>
                  </a:tcPr>
                </a:tc>
                <a:tc>
                  <a:txBody>
                    <a:bodyPr/>
                    <a:lstStyle/>
                    <a:p>
                      <a:pPr algn="r" fontAlgn="b"/>
                      <a:r>
                        <a:rPr lang="en-US" altLang="zh-CN" sz="1200" b="0" i="0" u="none" strike="noStrike" dirty="0">
                          <a:solidFill>
                            <a:srgbClr val="0070C0"/>
                          </a:solidFill>
                          <a:effectLst/>
                          <a:latin typeface="+mn-lt"/>
                          <a:ea typeface="等线" panose="02010600030101010101" pitchFamily="2" charset="-122"/>
                        </a:rPr>
                        <a:t>0.556</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2CC"/>
                    </a:solidFill>
                  </a:tcPr>
                </a:tc>
                <a:extLst>
                  <a:ext uri="{0D108BD9-81ED-4DB2-BD59-A6C34878D82A}">
                    <a16:rowId xmlns:a16="http://schemas.microsoft.com/office/drawing/2014/main" val="1431235664"/>
                  </a:ext>
                </a:extLst>
              </a:tr>
              <a:tr h="157310">
                <a:tc gridSpan="2">
                  <a:txBody>
                    <a:bodyPr/>
                    <a:lstStyle/>
                    <a:p>
                      <a:pPr algn="l" fontAlgn="b"/>
                      <a:r>
                        <a:rPr lang="en-US" sz="1200" b="1" i="0" u="none" strike="noStrike" dirty="0">
                          <a:solidFill>
                            <a:srgbClr val="000000"/>
                          </a:solidFill>
                          <a:effectLst/>
                          <a:latin typeface="+mn-lt"/>
                          <a:ea typeface="等线" panose="02010600030101010101" pitchFamily="2" charset="-122"/>
                        </a:rPr>
                        <a:t>Cost of equity </a:t>
                      </a:r>
                    </a:p>
                  </a:txBody>
                  <a:tcPr marL="6350" marR="6350" marT="6350" marB="0" anchor="b">
                    <a:lnL>
                      <a:noFill/>
                    </a:lnL>
                    <a:lnR>
                      <a:noFill/>
                    </a:lnR>
                    <a:lnT>
                      <a:noFill/>
                    </a:lnT>
                    <a:lnB>
                      <a:noFill/>
                    </a:lnB>
                    <a:solidFill>
                      <a:srgbClr val="FFFFFF"/>
                    </a:solidFill>
                  </a:tcPr>
                </a:tc>
                <a:tc hMerge="1">
                  <a:txBody>
                    <a:bodyPr/>
                    <a:lstStyle/>
                    <a:p>
                      <a:endParaRPr lang="zh-CN" altLang="en-US"/>
                    </a:p>
                  </a:txBody>
                  <a:tcPr/>
                </a:tc>
                <a:tc>
                  <a:txBody>
                    <a:bodyPr/>
                    <a:lstStyle/>
                    <a:p>
                      <a:pPr algn="l" fontAlgn="b"/>
                      <a:r>
                        <a:rPr lang="zh-CN" altLang="en-US" sz="1200" b="1" i="0" u="none" strike="noStrike" dirty="0">
                          <a:solidFill>
                            <a:srgbClr val="000000"/>
                          </a:solidFill>
                          <a:effectLst/>
                          <a:latin typeface="+mn-lt"/>
                          <a:ea typeface="等线" panose="02010600030101010101" pitchFamily="2" charset="-122"/>
                        </a:rPr>
                        <a:t>　</a:t>
                      </a:r>
                    </a:p>
                  </a:txBody>
                  <a:tcPr marL="6350" marR="6350" marT="6350" marB="0" anchor="b">
                    <a:lnL>
                      <a:noFill/>
                    </a:lnL>
                    <a:lnR>
                      <a:noFill/>
                    </a:lnR>
                    <a:lnT>
                      <a:noFill/>
                    </a:lnT>
                    <a:lnB>
                      <a:noFill/>
                    </a:lnB>
                    <a:solidFill>
                      <a:srgbClr val="FFFFFF"/>
                    </a:solidFill>
                  </a:tcPr>
                </a:tc>
                <a:tc>
                  <a:txBody>
                    <a:bodyPr/>
                    <a:lstStyle/>
                    <a:p>
                      <a:pPr algn="r" fontAlgn="b"/>
                      <a:r>
                        <a:rPr lang="en-US" altLang="zh-CN" sz="1200" b="1" i="0" u="none" strike="noStrike" dirty="0">
                          <a:solidFill>
                            <a:srgbClr val="000000"/>
                          </a:solidFill>
                          <a:effectLst/>
                          <a:latin typeface="+mn-lt"/>
                          <a:ea typeface="等线" panose="02010600030101010101" pitchFamily="2" charset="-122"/>
                        </a:rPr>
                        <a:t>8.44%</a:t>
                      </a:r>
                    </a:p>
                  </a:txBody>
                  <a:tcPr marL="6350" marR="6350" marT="6350" marB="0" anchor="b">
                    <a:lnL>
                      <a:noFill/>
                    </a:lnL>
                    <a:lnR>
                      <a:noFill/>
                    </a:lnR>
                    <a:lnT w="6350" cap="flat" cmpd="sng" algn="ctr">
                      <a:solidFill>
                        <a:srgbClr val="000000"/>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4172504046"/>
                  </a:ext>
                </a:extLst>
              </a:tr>
              <a:tr h="254054">
                <a:tc>
                  <a:txBody>
                    <a:bodyPr/>
                    <a:lstStyle/>
                    <a:p>
                      <a:pPr algn="l" fontAlgn="b"/>
                      <a:r>
                        <a:rPr lang="zh-CN" altLang="en-US" sz="1200" b="0" i="0" u="none" strike="noStrike" dirty="0">
                          <a:solidFill>
                            <a:srgbClr val="000000"/>
                          </a:solidFill>
                          <a:effectLst/>
                          <a:latin typeface="+mn-lt"/>
                          <a:ea typeface="等线" panose="02010600030101010101" pitchFamily="2" charset="-122"/>
                        </a:rPr>
                        <a:t>　</a:t>
                      </a:r>
                    </a:p>
                  </a:txBody>
                  <a:tcPr marL="6350" marR="6350" marT="6350" marB="0" anchor="b">
                    <a:lnL>
                      <a:noFill/>
                    </a:lnL>
                    <a:lnR>
                      <a:noFill/>
                    </a:lnR>
                    <a:lnT>
                      <a:noFill/>
                    </a:lnT>
                    <a:lnB>
                      <a:noFill/>
                    </a:lnB>
                    <a:solidFill>
                      <a:srgbClr val="FFFFFF"/>
                    </a:solidFill>
                  </a:tcPr>
                </a:tc>
                <a:tc>
                  <a:txBody>
                    <a:bodyPr/>
                    <a:lstStyle/>
                    <a:p>
                      <a:pPr algn="l" fontAlgn="b"/>
                      <a:r>
                        <a:rPr lang="zh-CN" altLang="en-US" sz="1200" b="0" i="0" u="none" strike="noStrike">
                          <a:solidFill>
                            <a:srgbClr val="000000"/>
                          </a:solidFill>
                          <a:effectLst/>
                          <a:latin typeface="+mn-lt"/>
                          <a:ea typeface="等线" panose="02010600030101010101" pitchFamily="2" charset="-122"/>
                        </a:rPr>
                        <a:t>　</a:t>
                      </a:r>
                    </a:p>
                  </a:txBody>
                  <a:tcPr marL="6350" marR="6350" marT="6350" marB="0" anchor="b">
                    <a:lnL>
                      <a:noFill/>
                    </a:lnL>
                    <a:lnR>
                      <a:noFill/>
                    </a:lnR>
                    <a:lnT>
                      <a:noFill/>
                    </a:lnT>
                    <a:lnB>
                      <a:noFill/>
                    </a:lnB>
                    <a:solidFill>
                      <a:srgbClr val="FFFFFF"/>
                    </a:solidFill>
                  </a:tcPr>
                </a:tc>
                <a:tc>
                  <a:txBody>
                    <a:bodyPr/>
                    <a:lstStyle/>
                    <a:p>
                      <a:pPr algn="l" fontAlgn="b"/>
                      <a:r>
                        <a:rPr lang="zh-CN" altLang="en-US" sz="1200" b="0" i="0" u="none" strike="noStrike" dirty="0">
                          <a:solidFill>
                            <a:srgbClr val="000000"/>
                          </a:solidFill>
                          <a:effectLst/>
                          <a:latin typeface="+mn-lt"/>
                          <a:ea typeface="等线" panose="02010600030101010101" pitchFamily="2" charset="-122"/>
                        </a:rPr>
                        <a:t>　</a:t>
                      </a:r>
                    </a:p>
                  </a:txBody>
                  <a:tcPr marL="6350" marR="6350" marT="6350" marB="0" anchor="b">
                    <a:lnL>
                      <a:noFill/>
                    </a:lnL>
                    <a:lnR>
                      <a:noFill/>
                    </a:lnR>
                    <a:lnT>
                      <a:noFill/>
                    </a:lnT>
                    <a:lnB>
                      <a:noFill/>
                    </a:lnB>
                    <a:solidFill>
                      <a:srgbClr val="FFFFFF"/>
                    </a:solidFill>
                  </a:tcPr>
                </a:tc>
                <a:tc>
                  <a:txBody>
                    <a:bodyPr/>
                    <a:lstStyle/>
                    <a:p>
                      <a:pPr algn="r" fontAlgn="b"/>
                      <a:r>
                        <a:rPr lang="zh-CN" altLang="en-US" sz="1200" b="0" i="0" u="none" strike="noStrike" dirty="0">
                          <a:solidFill>
                            <a:srgbClr val="000000"/>
                          </a:solidFill>
                          <a:effectLst/>
                          <a:latin typeface="+mn-lt"/>
                          <a:ea typeface="等线" panose="02010600030101010101" pitchFamily="2" charset="-122"/>
                        </a:rPr>
                        <a:t>　</a:t>
                      </a:r>
                    </a:p>
                  </a:txBody>
                  <a:tcPr marL="6350" marR="6350" marT="6350" marB="0" anchor="b">
                    <a:lnL>
                      <a:noFill/>
                    </a:lnL>
                    <a:lnR>
                      <a:noFill/>
                    </a:lnR>
                    <a:lnT>
                      <a:noFill/>
                    </a:lnT>
                    <a:lnB w="6350" cap="flat" cmpd="sng" algn="ctr">
                      <a:solidFill>
                        <a:srgbClr val="000000"/>
                      </a:solidFill>
                      <a:prstDash val="dot"/>
                      <a:round/>
                      <a:headEnd type="none" w="med" len="med"/>
                      <a:tailEnd type="none" w="med" len="med"/>
                    </a:lnB>
                    <a:solidFill>
                      <a:srgbClr val="FFFFFF"/>
                    </a:solidFill>
                  </a:tcPr>
                </a:tc>
                <a:extLst>
                  <a:ext uri="{0D108BD9-81ED-4DB2-BD59-A6C34878D82A}">
                    <a16:rowId xmlns:a16="http://schemas.microsoft.com/office/drawing/2014/main" val="2141266146"/>
                  </a:ext>
                </a:extLst>
              </a:tr>
              <a:tr h="157310">
                <a:tc gridSpan="3">
                  <a:txBody>
                    <a:bodyPr/>
                    <a:lstStyle/>
                    <a:p>
                      <a:pPr algn="l" fontAlgn="b"/>
                      <a:r>
                        <a:rPr lang="en-US" sz="1200" b="0" i="0" u="none" strike="noStrike" dirty="0">
                          <a:solidFill>
                            <a:srgbClr val="000000"/>
                          </a:solidFill>
                          <a:effectLst/>
                          <a:latin typeface="+mn-lt"/>
                          <a:ea typeface="等线" panose="02010600030101010101" pitchFamily="2" charset="-122"/>
                        </a:rPr>
                        <a:t>Cost of debt</a:t>
                      </a:r>
                    </a:p>
                  </a:txBody>
                  <a:tcPr marL="6350" marR="6350" marT="6350" marB="0" anchor="b">
                    <a:lnL>
                      <a:noFill/>
                    </a:lnL>
                    <a:lnR w="6350" cap="flat" cmpd="sng" algn="ctr">
                      <a:solidFill>
                        <a:srgbClr val="000000"/>
                      </a:solidFill>
                      <a:prstDash val="dot"/>
                      <a:round/>
                      <a:headEnd type="none" w="med" len="med"/>
                      <a:tailEnd type="none" w="med" len="med"/>
                    </a:lnR>
                    <a:lnT>
                      <a:noFill/>
                    </a:lnT>
                    <a:lnB>
                      <a:noFill/>
                    </a:lnB>
                    <a:solidFill>
                      <a:srgbClr val="FFFFFF"/>
                    </a:solidFill>
                  </a:tcPr>
                </a:tc>
                <a:tc hMerge="1">
                  <a:txBody>
                    <a:bodyPr/>
                    <a:lstStyle/>
                    <a:p>
                      <a:pPr algn="l" fontAlgn="b"/>
                      <a:r>
                        <a:rPr lang="zh-CN" altLang="en-US" sz="1200" b="0" i="0" u="none" strike="noStrike" dirty="0">
                          <a:solidFill>
                            <a:srgbClr val="000000"/>
                          </a:solidFill>
                          <a:effectLst/>
                          <a:latin typeface="Arial" panose="020B0604020202020204" pitchFamily="34" charset="0"/>
                          <a:ea typeface="等线" panose="02010600030101010101" pitchFamily="2" charset="-122"/>
                        </a:rPr>
                        <a:t>　</a:t>
                      </a:r>
                    </a:p>
                  </a:txBody>
                  <a:tcPr marL="6350" marR="6350" marT="6350" marB="0" anchor="b">
                    <a:lnL>
                      <a:noFill/>
                    </a:lnL>
                    <a:lnR>
                      <a:noFill/>
                    </a:lnR>
                    <a:lnT>
                      <a:noFill/>
                    </a:lnT>
                    <a:lnB>
                      <a:noFill/>
                    </a:lnB>
                    <a:solidFill>
                      <a:srgbClr val="FFFFFF"/>
                    </a:solidFill>
                  </a:tcPr>
                </a:tc>
                <a:tc hMerge="1">
                  <a:txBody>
                    <a:bodyPr/>
                    <a:lstStyle/>
                    <a:p>
                      <a:pPr algn="l" fontAlgn="b"/>
                      <a:r>
                        <a:rPr lang="zh-CN" altLang="en-US" sz="1200" b="0" i="0" u="none" strike="noStrike" dirty="0">
                          <a:solidFill>
                            <a:srgbClr val="000000"/>
                          </a:solidFill>
                          <a:effectLst/>
                          <a:latin typeface="Arial" panose="020B0604020202020204" pitchFamily="34" charset="0"/>
                          <a:ea typeface="等线" panose="02010600030101010101" pitchFamily="2" charset="-122"/>
                        </a:rPr>
                        <a:t>　</a:t>
                      </a:r>
                    </a:p>
                  </a:txBody>
                  <a:tcPr marL="6350" marR="6350" marT="6350" marB="0" anchor="b">
                    <a:lnL>
                      <a:noFill/>
                    </a:lnL>
                    <a:lnR w="6350" cap="flat" cmpd="sng" algn="ctr">
                      <a:solidFill>
                        <a:srgbClr val="000000"/>
                      </a:solidFill>
                      <a:prstDash val="dot"/>
                      <a:round/>
                      <a:headEnd type="none" w="med" len="med"/>
                      <a:tailEnd type="none" w="med" len="med"/>
                    </a:lnR>
                    <a:lnT>
                      <a:noFill/>
                    </a:lnT>
                    <a:lnB>
                      <a:noFill/>
                    </a:lnB>
                    <a:solidFill>
                      <a:srgbClr val="FFFFFF"/>
                    </a:solidFill>
                  </a:tcPr>
                </a:tc>
                <a:tc>
                  <a:txBody>
                    <a:bodyPr/>
                    <a:lstStyle/>
                    <a:p>
                      <a:pPr algn="r" fontAlgn="b"/>
                      <a:r>
                        <a:rPr lang="en-US" altLang="zh-CN" sz="1200" b="0" i="0" u="none" strike="noStrike" dirty="0">
                          <a:solidFill>
                            <a:srgbClr val="0070C0"/>
                          </a:solidFill>
                          <a:effectLst/>
                          <a:latin typeface="+mn-lt"/>
                          <a:ea typeface="等线" panose="02010600030101010101" pitchFamily="2" charset="-122"/>
                        </a:rPr>
                        <a:t>3.53%</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2CC"/>
                    </a:solidFill>
                  </a:tcPr>
                </a:tc>
                <a:extLst>
                  <a:ext uri="{0D108BD9-81ED-4DB2-BD59-A6C34878D82A}">
                    <a16:rowId xmlns:a16="http://schemas.microsoft.com/office/drawing/2014/main" val="1239398541"/>
                  </a:ext>
                </a:extLst>
              </a:tr>
              <a:tr h="157310">
                <a:tc gridSpan="3">
                  <a:txBody>
                    <a:bodyPr/>
                    <a:lstStyle/>
                    <a:p>
                      <a:pPr algn="l" fontAlgn="b"/>
                      <a:r>
                        <a:rPr lang="en-US" sz="1200" b="0" i="0" u="none" strike="noStrike" dirty="0">
                          <a:solidFill>
                            <a:srgbClr val="000000"/>
                          </a:solidFill>
                          <a:effectLst/>
                          <a:latin typeface="+mn-lt"/>
                          <a:ea typeface="等线" panose="02010600030101010101" pitchFamily="2" charset="-122"/>
                        </a:rPr>
                        <a:t>Effective tax rate</a:t>
                      </a:r>
                    </a:p>
                  </a:txBody>
                  <a:tcPr marL="6350" marR="6350" marT="6350" marB="0" anchor="b">
                    <a:lnL>
                      <a:noFill/>
                    </a:lnL>
                    <a:lnR>
                      <a:noFill/>
                    </a:lnR>
                    <a:lnT>
                      <a:noFill/>
                    </a:lnT>
                    <a:lnB>
                      <a:noFill/>
                    </a:lnB>
                    <a:solidFill>
                      <a:srgbClr val="FFFFFF"/>
                    </a:solidFill>
                  </a:tcPr>
                </a:tc>
                <a:tc hMerge="1">
                  <a:txBody>
                    <a:bodyPr/>
                    <a:lstStyle/>
                    <a:p>
                      <a:endParaRPr lang="zh-CN" altLang="en-US"/>
                    </a:p>
                  </a:txBody>
                  <a:tcPr/>
                </a:tc>
                <a:tc hMerge="1">
                  <a:txBody>
                    <a:bodyPr/>
                    <a:lstStyle/>
                    <a:p>
                      <a:pPr algn="l" fontAlgn="b"/>
                      <a:r>
                        <a:rPr lang="zh-CN" altLang="en-US" sz="1200" b="0" i="0" u="none" strike="noStrike" dirty="0">
                          <a:solidFill>
                            <a:srgbClr val="000000"/>
                          </a:solidFill>
                          <a:effectLst/>
                          <a:latin typeface="Arial" panose="020B0604020202020204" pitchFamily="34" charset="0"/>
                          <a:ea typeface="等线" panose="02010600030101010101" pitchFamily="2" charset="-122"/>
                        </a:rPr>
                        <a:t>　</a:t>
                      </a:r>
                    </a:p>
                  </a:txBody>
                  <a:tcPr marL="6350" marR="6350" marT="6350" marB="0" anchor="b">
                    <a:lnL>
                      <a:noFill/>
                    </a:lnL>
                    <a:lnR>
                      <a:noFill/>
                    </a:lnR>
                    <a:lnT>
                      <a:noFill/>
                    </a:lnT>
                    <a:lnB>
                      <a:noFill/>
                    </a:lnB>
                    <a:solidFill>
                      <a:srgbClr val="FFFFFF"/>
                    </a:solidFill>
                  </a:tcPr>
                </a:tc>
                <a:tc>
                  <a:txBody>
                    <a:bodyPr/>
                    <a:lstStyle/>
                    <a:p>
                      <a:pPr algn="r" fontAlgn="b"/>
                      <a:r>
                        <a:rPr lang="zh-CN" altLang="en-US" sz="1200" b="0" i="0" u="none" strike="noStrike" dirty="0">
                          <a:solidFill>
                            <a:srgbClr val="000000"/>
                          </a:solidFill>
                          <a:effectLst/>
                          <a:latin typeface="+mn-lt"/>
                          <a:ea typeface="等线" panose="02010600030101010101" pitchFamily="2" charset="-122"/>
                        </a:rPr>
                        <a:t> </a:t>
                      </a:r>
                      <a:r>
                        <a:rPr lang="en-US" altLang="zh-CN" sz="1200" b="0" i="0" u="none" strike="noStrike" dirty="0">
                          <a:solidFill>
                            <a:srgbClr val="000000"/>
                          </a:solidFill>
                          <a:effectLst/>
                          <a:latin typeface="+mn-lt"/>
                          <a:ea typeface="等线" panose="02010600030101010101" pitchFamily="2" charset="-122"/>
                        </a:rPr>
                        <a:t>0.68%</a:t>
                      </a:r>
                    </a:p>
                  </a:txBody>
                  <a:tcPr marL="6350" marR="6350" marT="6350" marB="0" anchor="b">
                    <a:lnL>
                      <a:noFill/>
                    </a:lnL>
                    <a:lnR>
                      <a:noFill/>
                    </a:lnR>
                    <a:lnT w="6350" cap="flat" cmpd="sng" algn="ctr">
                      <a:solidFill>
                        <a:srgbClr val="000000"/>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1904404655"/>
                  </a:ext>
                </a:extLst>
              </a:tr>
              <a:tr h="157310">
                <a:tc gridSpan="3">
                  <a:txBody>
                    <a:bodyPr/>
                    <a:lstStyle/>
                    <a:p>
                      <a:pPr algn="l" fontAlgn="b"/>
                      <a:r>
                        <a:rPr lang="en-US" sz="1200" b="1" i="0" u="none" strike="noStrike" dirty="0">
                          <a:solidFill>
                            <a:srgbClr val="000000"/>
                          </a:solidFill>
                          <a:effectLst/>
                          <a:latin typeface="+mn-lt"/>
                          <a:ea typeface="等线" panose="02010600030101010101" pitchFamily="2" charset="-122"/>
                        </a:rPr>
                        <a:t>Cost of debt * (1-T)</a:t>
                      </a:r>
                    </a:p>
                  </a:txBody>
                  <a:tcPr marL="6350" marR="6350" marT="6350" marB="0" anchor="b">
                    <a:lnL>
                      <a:noFill/>
                    </a:lnL>
                    <a:lnR>
                      <a:noFill/>
                    </a:lnR>
                    <a:lnT>
                      <a:noFill/>
                    </a:lnT>
                    <a:lnB>
                      <a:noFill/>
                    </a:lnB>
                    <a:solidFill>
                      <a:srgbClr val="FFFFFF"/>
                    </a:solidFill>
                  </a:tcPr>
                </a:tc>
                <a:tc hMerge="1">
                  <a:txBody>
                    <a:bodyPr/>
                    <a:lstStyle/>
                    <a:p>
                      <a:endParaRPr lang="zh-CN" altLang="en-US"/>
                    </a:p>
                  </a:txBody>
                  <a:tcPr/>
                </a:tc>
                <a:tc hMerge="1">
                  <a:txBody>
                    <a:bodyPr/>
                    <a:lstStyle/>
                    <a:p>
                      <a:pPr algn="l" fontAlgn="b"/>
                      <a:r>
                        <a:rPr lang="zh-CN" altLang="en-US" sz="1200" b="1" i="0" u="none" strike="noStrike">
                          <a:solidFill>
                            <a:srgbClr val="000000"/>
                          </a:solidFill>
                          <a:effectLst/>
                          <a:latin typeface="Arial" panose="020B0604020202020204" pitchFamily="34" charset="0"/>
                          <a:ea typeface="等线" panose="02010600030101010101" pitchFamily="2" charset="-122"/>
                        </a:rPr>
                        <a:t>　</a:t>
                      </a:r>
                    </a:p>
                  </a:txBody>
                  <a:tcPr marL="6350" marR="6350" marT="6350" marB="0" anchor="b">
                    <a:lnL>
                      <a:noFill/>
                    </a:lnL>
                    <a:lnR>
                      <a:noFill/>
                    </a:lnR>
                    <a:lnT>
                      <a:noFill/>
                    </a:lnT>
                    <a:lnB>
                      <a:noFill/>
                    </a:lnB>
                    <a:solidFill>
                      <a:srgbClr val="FFFFFF"/>
                    </a:solidFill>
                  </a:tcPr>
                </a:tc>
                <a:tc>
                  <a:txBody>
                    <a:bodyPr/>
                    <a:lstStyle/>
                    <a:p>
                      <a:pPr algn="r" fontAlgn="b"/>
                      <a:r>
                        <a:rPr lang="en-US" altLang="zh-CN" sz="1200" b="1" i="0" u="none" strike="noStrike" dirty="0">
                          <a:solidFill>
                            <a:srgbClr val="000000"/>
                          </a:solidFill>
                          <a:effectLst/>
                          <a:latin typeface="+mn-lt"/>
                          <a:ea typeface="等线" panose="02010600030101010101" pitchFamily="2" charset="-122"/>
                        </a:rPr>
                        <a:t>3.5%</a:t>
                      </a:r>
                    </a:p>
                  </a:txBody>
                  <a:tcPr marL="6350" marR="6350" marT="6350" marB="0" anchor="b">
                    <a:lnL>
                      <a:noFill/>
                    </a:lnL>
                    <a:lnR>
                      <a:noFill/>
                    </a:lnR>
                    <a:lnT>
                      <a:noFill/>
                    </a:lnT>
                    <a:lnB>
                      <a:noFill/>
                    </a:lnB>
                    <a:solidFill>
                      <a:srgbClr val="FFFFFF"/>
                    </a:solidFill>
                  </a:tcPr>
                </a:tc>
                <a:extLst>
                  <a:ext uri="{0D108BD9-81ED-4DB2-BD59-A6C34878D82A}">
                    <a16:rowId xmlns:a16="http://schemas.microsoft.com/office/drawing/2014/main" val="836539312"/>
                  </a:ext>
                </a:extLst>
              </a:tr>
              <a:tr h="157310">
                <a:tc>
                  <a:txBody>
                    <a:bodyPr/>
                    <a:lstStyle/>
                    <a:p>
                      <a:pPr algn="l" fontAlgn="b"/>
                      <a:r>
                        <a:rPr lang="zh-CN" altLang="en-US" sz="1200" b="0" i="0" u="none" strike="noStrike" dirty="0">
                          <a:solidFill>
                            <a:srgbClr val="000000"/>
                          </a:solidFill>
                          <a:effectLst/>
                          <a:latin typeface="+mn-lt"/>
                          <a:ea typeface="等线" panose="02010600030101010101" pitchFamily="2" charset="-122"/>
                        </a:rPr>
                        <a:t>　</a:t>
                      </a:r>
                    </a:p>
                  </a:txBody>
                  <a:tcPr marL="6350" marR="6350" marT="6350" marB="0" anchor="b">
                    <a:lnL>
                      <a:noFill/>
                    </a:lnL>
                    <a:lnR>
                      <a:noFill/>
                    </a:lnR>
                    <a:lnT>
                      <a:noFill/>
                    </a:lnT>
                    <a:lnB>
                      <a:noFill/>
                    </a:lnB>
                    <a:solidFill>
                      <a:srgbClr val="FFFFFF"/>
                    </a:solidFill>
                  </a:tcPr>
                </a:tc>
                <a:tc>
                  <a:txBody>
                    <a:bodyPr/>
                    <a:lstStyle/>
                    <a:p>
                      <a:pPr algn="l" fontAlgn="b"/>
                      <a:r>
                        <a:rPr lang="zh-CN" altLang="en-US" sz="1200" b="0" i="0" u="none" strike="noStrike" dirty="0">
                          <a:solidFill>
                            <a:srgbClr val="000000"/>
                          </a:solidFill>
                          <a:effectLst/>
                          <a:latin typeface="+mn-lt"/>
                          <a:ea typeface="等线" panose="02010600030101010101" pitchFamily="2" charset="-122"/>
                        </a:rPr>
                        <a:t>　</a:t>
                      </a:r>
                    </a:p>
                  </a:txBody>
                  <a:tcPr marL="6350" marR="6350" marT="6350" marB="0" anchor="b">
                    <a:lnL>
                      <a:noFill/>
                    </a:lnL>
                    <a:lnR>
                      <a:noFill/>
                    </a:lnR>
                    <a:lnT>
                      <a:noFill/>
                    </a:lnT>
                    <a:lnB>
                      <a:noFill/>
                    </a:lnB>
                    <a:solidFill>
                      <a:srgbClr val="FFFFFF"/>
                    </a:solidFill>
                  </a:tcPr>
                </a:tc>
                <a:tc>
                  <a:txBody>
                    <a:bodyPr/>
                    <a:lstStyle/>
                    <a:p>
                      <a:pPr algn="l" fontAlgn="b"/>
                      <a:r>
                        <a:rPr lang="zh-CN" altLang="en-US" sz="1200" b="0" i="0" u="none" strike="noStrike" dirty="0">
                          <a:solidFill>
                            <a:srgbClr val="000000"/>
                          </a:solidFill>
                          <a:effectLst/>
                          <a:latin typeface="+mn-lt"/>
                          <a:ea typeface="等线" panose="02010600030101010101" pitchFamily="2" charset="-122"/>
                        </a:rPr>
                        <a:t>　</a:t>
                      </a:r>
                    </a:p>
                  </a:txBody>
                  <a:tcPr marL="6350" marR="6350" marT="6350" marB="0" anchor="b">
                    <a:lnL>
                      <a:noFill/>
                    </a:lnL>
                    <a:lnR>
                      <a:noFill/>
                    </a:lnR>
                    <a:lnT>
                      <a:noFill/>
                    </a:lnT>
                    <a:lnB>
                      <a:noFill/>
                    </a:lnB>
                    <a:solidFill>
                      <a:srgbClr val="FFFFFF"/>
                    </a:solidFill>
                  </a:tcPr>
                </a:tc>
                <a:tc>
                  <a:txBody>
                    <a:bodyPr/>
                    <a:lstStyle/>
                    <a:p>
                      <a:pPr algn="r" fontAlgn="b"/>
                      <a:r>
                        <a:rPr lang="zh-CN" altLang="en-US" sz="1200" b="0" i="0" u="none" strike="noStrike" dirty="0">
                          <a:solidFill>
                            <a:srgbClr val="000000"/>
                          </a:solidFill>
                          <a:effectLst/>
                          <a:latin typeface="+mn-lt"/>
                          <a:ea typeface="等线" panose="02010600030101010101" pitchFamily="2" charset="-122"/>
                        </a:rPr>
                        <a:t>　</a:t>
                      </a:r>
                    </a:p>
                  </a:txBody>
                  <a:tcPr marL="6350" marR="6350" marT="6350" marB="0" anchor="b">
                    <a:lnL>
                      <a:noFill/>
                    </a:lnL>
                    <a:lnR>
                      <a:noFill/>
                    </a:lnR>
                    <a:lnT>
                      <a:noFill/>
                    </a:lnT>
                    <a:lnB w="6350" cap="flat" cmpd="sng" algn="ctr">
                      <a:solidFill>
                        <a:srgbClr val="000000"/>
                      </a:solidFill>
                      <a:prstDash val="dot"/>
                      <a:round/>
                      <a:headEnd type="none" w="med" len="med"/>
                      <a:tailEnd type="none" w="med" len="med"/>
                    </a:lnB>
                    <a:solidFill>
                      <a:srgbClr val="FFFFFF"/>
                    </a:solidFill>
                  </a:tcPr>
                </a:tc>
                <a:extLst>
                  <a:ext uri="{0D108BD9-81ED-4DB2-BD59-A6C34878D82A}">
                    <a16:rowId xmlns:a16="http://schemas.microsoft.com/office/drawing/2014/main" val="1673690755"/>
                  </a:ext>
                </a:extLst>
              </a:tr>
              <a:tr h="157310">
                <a:tc gridSpan="3">
                  <a:txBody>
                    <a:bodyPr/>
                    <a:lstStyle/>
                    <a:p>
                      <a:pPr algn="l" fontAlgn="b"/>
                      <a:r>
                        <a:rPr lang="en-US" sz="1200" b="0" i="0" u="none" strike="noStrike" dirty="0">
                          <a:solidFill>
                            <a:srgbClr val="000000"/>
                          </a:solidFill>
                          <a:effectLst/>
                          <a:latin typeface="+mn-lt"/>
                          <a:ea typeface="等线" panose="02010600030101010101" pitchFamily="2" charset="-122"/>
                        </a:rPr>
                        <a:t>Book equity/(Debt + Equity)</a:t>
                      </a:r>
                    </a:p>
                  </a:txBody>
                  <a:tcPr marL="6350" marR="6350" marT="6350" marB="0" anchor="b">
                    <a:lnL>
                      <a:noFill/>
                    </a:lnL>
                    <a:lnR w="6350" cap="flat" cmpd="sng" algn="ctr">
                      <a:solidFill>
                        <a:srgbClr val="000000"/>
                      </a:solidFill>
                      <a:prstDash val="dot"/>
                      <a:round/>
                      <a:headEnd type="none" w="med" len="med"/>
                      <a:tailEnd type="none" w="med" len="med"/>
                    </a:lnR>
                    <a:lnT>
                      <a:noFill/>
                    </a:lnT>
                    <a:lnB>
                      <a:noFill/>
                    </a:lnB>
                    <a:solidFill>
                      <a:srgbClr val="FFFFFF"/>
                    </a:solidFill>
                  </a:tcPr>
                </a:tc>
                <a:tc hMerge="1">
                  <a:txBody>
                    <a:bodyPr/>
                    <a:lstStyle/>
                    <a:p>
                      <a:endParaRPr lang="zh-CN" altLang="en-US"/>
                    </a:p>
                  </a:txBody>
                  <a:tcPr/>
                </a:tc>
                <a:tc hMerge="1">
                  <a:txBody>
                    <a:bodyPr/>
                    <a:lstStyle/>
                    <a:p>
                      <a:pPr algn="l" fontAlgn="b"/>
                      <a:r>
                        <a:rPr lang="zh-CN" altLang="en-US" sz="1200" b="1" i="0" u="none" strike="noStrike" dirty="0">
                          <a:solidFill>
                            <a:srgbClr val="000000"/>
                          </a:solidFill>
                          <a:effectLst/>
                          <a:latin typeface="Arial" panose="020B0604020202020204" pitchFamily="34" charset="0"/>
                          <a:ea typeface="等线" panose="02010600030101010101" pitchFamily="2" charset="-122"/>
                        </a:rPr>
                        <a:t>　</a:t>
                      </a:r>
                    </a:p>
                  </a:txBody>
                  <a:tcPr marL="6350" marR="6350" marT="6350" marB="0" anchor="b">
                    <a:lnL>
                      <a:noFill/>
                    </a:lnL>
                    <a:lnR w="6350" cap="flat" cmpd="sng" algn="ctr">
                      <a:solidFill>
                        <a:srgbClr val="000000"/>
                      </a:solidFill>
                      <a:prstDash val="dot"/>
                      <a:round/>
                      <a:headEnd type="none" w="med" len="med"/>
                      <a:tailEnd type="none" w="med" len="med"/>
                    </a:lnR>
                    <a:lnT>
                      <a:noFill/>
                    </a:lnT>
                    <a:lnB>
                      <a:noFill/>
                    </a:lnB>
                    <a:solidFill>
                      <a:srgbClr val="FFFFFF"/>
                    </a:solidFill>
                  </a:tcPr>
                </a:tc>
                <a:tc>
                  <a:txBody>
                    <a:bodyPr/>
                    <a:lstStyle/>
                    <a:p>
                      <a:pPr algn="r" fontAlgn="b"/>
                      <a:r>
                        <a:rPr lang="en-US" altLang="zh-CN" sz="1200" b="0" i="0" u="none" strike="noStrike" dirty="0">
                          <a:solidFill>
                            <a:srgbClr val="0070C0"/>
                          </a:solidFill>
                          <a:effectLst/>
                          <a:latin typeface="+mn-lt"/>
                          <a:ea typeface="等线" panose="02010600030101010101" pitchFamily="2" charset="-122"/>
                        </a:rPr>
                        <a:t>88.79%</a:t>
                      </a:r>
                    </a:p>
                  </a:txBody>
                  <a:tcPr marL="6350" marR="6350" marT="635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2CC"/>
                    </a:solidFill>
                  </a:tcPr>
                </a:tc>
                <a:extLst>
                  <a:ext uri="{0D108BD9-81ED-4DB2-BD59-A6C34878D82A}">
                    <a16:rowId xmlns:a16="http://schemas.microsoft.com/office/drawing/2014/main" val="2577922422"/>
                  </a:ext>
                </a:extLst>
              </a:tr>
              <a:tr h="157310">
                <a:tc gridSpan="3">
                  <a:txBody>
                    <a:bodyPr/>
                    <a:lstStyle/>
                    <a:p>
                      <a:pPr algn="l" fontAlgn="b"/>
                      <a:r>
                        <a:rPr lang="en-US" sz="1200" b="0" i="0" u="none" strike="noStrike" dirty="0">
                          <a:solidFill>
                            <a:srgbClr val="000000"/>
                          </a:solidFill>
                          <a:effectLst/>
                          <a:latin typeface="+mn-lt"/>
                          <a:ea typeface="等线" panose="02010600030101010101" pitchFamily="2" charset="-122"/>
                        </a:rPr>
                        <a:t>Debt /(Debt + Equity)</a:t>
                      </a:r>
                    </a:p>
                  </a:txBody>
                  <a:tcPr marL="6350" marR="6350" marT="6350" marB="0" anchor="b">
                    <a:lnL>
                      <a:noFill/>
                    </a:lnL>
                    <a:lnR>
                      <a:noFill/>
                    </a:lnR>
                    <a:lnT>
                      <a:noFill/>
                    </a:lnT>
                    <a:lnB>
                      <a:noFill/>
                    </a:lnB>
                    <a:solidFill>
                      <a:srgbClr val="FFFFFF"/>
                    </a:solidFill>
                  </a:tcPr>
                </a:tc>
                <a:tc hMerge="1">
                  <a:txBody>
                    <a:bodyPr/>
                    <a:lstStyle/>
                    <a:p>
                      <a:endParaRPr lang="zh-CN" altLang="en-US"/>
                    </a:p>
                  </a:txBody>
                  <a:tcPr/>
                </a:tc>
                <a:tc hMerge="1">
                  <a:txBody>
                    <a:bodyPr/>
                    <a:lstStyle/>
                    <a:p>
                      <a:pPr algn="l" fontAlgn="b"/>
                      <a:r>
                        <a:rPr lang="zh-CN" altLang="en-US" sz="1200" b="0" i="0" u="none" strike="noStrike" dirty="0">
                          <a:solidFill>
                            <a:srgbClr val="000000"/>
                          </a:solidFill>
                          <a:effectLst/>
                          <a:latin typeface="Arial" panose="020B0604020202020204" pitchFamily="34" charset="0"/>
                          <a:ea typeface="等线" panose="02010600030101010101" pitchFamily="2" charset="-122"/>
                        </a:rPr>
                        <a:t>　</a:t>
                      </a:r>
                    </a:p>
                  </a:txBody>
                  <a:tcPr marL="6350" marR="6350" marT="6350" marB="0" anchor="b">
                    <a:lnL>
                      <a:noFill/>
                    </a:lnL>
                    <a:lnR>
                      <a:noFill/>
                    </a:lnR>
                    <a:lnT>
                      <a:noFill/>
                    </a:lnT>
                    <a:lnB>
                      <a:noFill/>
                    </a:lnB>
                    <a:solidFill>
                      <a:srgbClr val="FFFFFF"/>
                    </a:solidFill>
                  </a:tcPr>
                </a:tc>
                <a:tc>
                  <a:txBody>
                    <a:bodyPr/>
                    <a:lstStyle/>
                    <a:p>
                      <a:pPr algn="r" fontAlgn="b"/>
                      <a:r>
                        <a:rPr lang="en-US" altLang="zh-CN" sz="1200" b="0" i="0" u="none" strike="noStrike" dirty="0">
                          <a:solidFill>
                            <a:srgbClr val="000000"/>
                          </a:solidFill>
                          <a:effectLst/>
                          <a:latin typeface="+mn-lt"/>
                          <a:ea typeface="等线" panose="02010600030101010101" pitchFamily="2" charset="-122"/>
                        </a:rPr>
                        <a:t>11.21%</a:t>
                      </a:r>
                    </a:p>
                  </a:txBody>
                  <a:tcPr marL="6350" marR="6350" marT="6350" marB="0" anchor="b">
                    <a:lnL>
                      <a:noFill/>
                    </a:lnL>
                    <a:lnR>
                      <a:noFill/>
                    </a:lnR>
                    <a:lnT w="6350" cap="flat" cmpd="sng" algn="ctr">
                      <a:solidFill>
                        <a:srgbClr val="000000"/>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2684394737"/>
                  </a:ext>
                </a:extLst>
              </a:tr>
              <a:tr h="157310">
                <a:tc>
                  <a:txBody>
                    <a:bodyPr/>
                    <a:lstStyle/>
                    <a:p>
                      <a:pPr algn="l" fontAlgn="b"/>
                      <a:r>
                        <a:rPr lang="en-US" sz="1200" b="1" i="0" u="none" strike="noStrike" dirty="0">
                          <a:solidFill>
                            <a:srgbClr val="000000"/>
                          </a:solidFill>
                          <a:effectLst/>
                          <a:latin typeface="+mn-lt"/>
                          <a:ea typeface="等线" panose="02010600030101010101" pitchFamily="2" charset="-122"/>
                        </a:rPr>
                        <a:t>WACC</a:t>
                      </a:r>
                    </a:p>
                  </a:txBody>
                  <a:tcPr marL="6350" marR="6350" marT="6350" marB="0" anchor="b">
                    <a:lnL>
                      <a:noFill/>
                    </a:lnL>
                    <a:lnR>
                      <a:noFill/>
                    </a:lnR>
                    <a:lnT>
                      <a:noFill/>
                    </a:lnT>
                    <a:lnB>
                      <a:noFill/>
                    </a:lnB>
                    <a:solidFill>
                      <a:srgbClr val="FFFFFF"/>
                    </a:solidFill>
                  </a:tcPr>
                </a:tc>
                <a:tc>
                  <a:txBody>
                    <a:bodyPr/>
                    <a:lstStyle/>
                    <a:p>
                      <a:pPr algn="l" fontAlgn="b"/>
                      <a:r>
                        <a:rPr lang="zh-CN" altLang="en-US" sz="1200" b="1" i="0" u="none" strike="noStrike">
                          <a:solidFill>
                            <a:srgbClr val="000000"/>
                          </a:solidFill>
                          <a:effectLst/>
                          <a:latin typeface="+mn-lt"/>
                          <a:ea typeface="等线" panose="02010600030101010101" pitchFamily="2" charset="-122"/>
                        </a:rPr>
                        <a:t>　</a:t>
                      </a:r>
                    </a:p>
                  </a:txBody>
                  <a:tcPr marL="6350" marR="6350" marT="6350" marB="0" anchor="b">
                    <a:lnL>
                      <a:noFill/>
                    </a:lnL>
                    <a:lnR>
                      <a:noFill/>
                    </a:lnR>
                    <a:lnT>
                      <a:noFill/>
                    </a:lnT>
                    <a:lnB>
                      <a:noFill/>
                    </a:lnB>
                    <a:solidFill>
                      <a:srgbClr val="FFFFFF"/>
                    </a:solidFill>
                  </a:tcPr>
                </a:tc>
                <a:tc>
                  <a:txBody>
                    <a:bodyPr/>
                    <a:lstStyle/>
                    <a:p>
                      <a:pPr algn="l" fontAlgn="b"/>
                      <a:r>
                        <a:rPr lang="zh-CN" altLang="en-US" sz="1200" b="1" i="0" u="none" strike="noStrike">
                          <a:solidFill>
                            <a:srgbClr val="000000"/>
                          </a:solidFill>
                          <a:effectLst/>
                          <a:latin typeface="+mn-lt"/>
                          <a:ea typeface="等线" panose="02010600030101010101" pitchFamily="2" charset="-122"/>
                        </a:rPr>
                        <a:t>　</a:t>
                      </a:r>
                    </a:p>
                  </a:txBody>
                  <a:tcPr marL="6350" marR="6350" marT="6350" marB="0" anchor="b">
                    <a:lnL>
                      <a:noFill/>
                    </a:lnL>
                    <a:lnR>
                      <a:noFill/>
                    </a:lnR>
                    <a:lnT>
                      <a:noFill/>
                    </a:lnT>
                    <a:lnB>
                      <a:noFill/>
                    </a:lnB>
                    <a:solidFill>
                      <a:srgbClr val="FFFFFF"/>
                    </a:solidFill>
                  </a:tcPr>
                </a:tc>
                <a:tc>
                  <a:txBody>
                    <a:bodyPr/>
                    <a:lstStyle/>
                    <a:p>
                      <a:pPr algn="r" fontAlgn="b"/>
                      <a:r>
                        <a:rPr lang="en-US" altLang="zh-CN" sz="1200" b="1" i="0" u="none" strike="noStrike" dirty="0">
                          <a:solidFill>
                            <a:srgbClr val="000000"/>
                          </a:solidFill>
                          <a:effectLst/>
                          <a:latin typeface="+mn-lt"/>
                          <a:ea typeface="等线" panose="02010600030101010101" pitchFamily="2" charset="-122"/>
                        </a:rPr>
                        <a:t>7.89%</a:t>
                      </a:r>
                    </a:p>
                  </a:txBody>
                  <a:tcPr marL="6350" marR="6350" marT="6350" marB="0" anchor="b">
                    <a:lnL>
                      <a:noFill/>
                    </a:lnL>
                    <a:lnR>
                      <a:noFill/>
                    </a:lnR>
                    <a:lnT>
                      <a:noFill/>
                    </a:lnT>
                    <a:lnB>
                      <a:noFill/>
                    </a:lnB>
                    <a:solidFill>
                      <a:srgbClr val="FFFFFF"/>
                    </a:solidFill>
                  </a:tcPr>
                </a:tc>
                <a:extLst>
                  <a:ext uri="{0D108BD9-81ED-4DB2-BD59-A6C34878D82A}">
                    <a16:rowId xmlns:a16="http://schemas.microsoft.com/office/drawing/2014/main" val="3766143472"/>
                  </a:ext>
                </a:extLst>
              </a:tr>
            </a:tbl>
          </a:graphicData>
        </a:graphic>
      </p:graphicFrame>
      <p:grpSp>
        <p:nvGrpSpPr>
          <p:cNvPr id="7" name="组合 6">
            <a:extLst>
              <a:ext uri="{FF2B5EF4-FFF2-40B4-BE49-F238E27FC236}">
                <a16:creationId xmlns:a16="http://schemas.microsoft.com/office/drawing/2014/main" id="{2170F137-85F7-AD85-2507-8CD4643F0640}"/>
              </a:ext>
            </a:extLst>
          </p:cNvPr>
          <p:cNvGrpSpPr/>
          <p:nvPr/>
        </p:nvGrpSpPr>
        <p:grpSpPr>
          <a:xfrm>
            <a:off x="471681" y="3549867"/>
            <a:ext cx="2634138" cy="545514"/>
            <a:chOff x="5495993" y="994645"/>
            <a:chExt cx="2634138" cy="545514"/>
          </a:xfrm>
        </p:grpSpPr>
        <p:sp>
          <p:nvSpPr>
            <p:cNvPr id="8" name="椭圆 7">
              <a:extLst>
                <a:ext uri="{FF2B5EF4-FFF2-40B4-BE49-F238E27FC236}">
                  <a16:creationId xmlns:a16="http://schemas.microsoft.com/office/drawing/2014/main" id="{3C3CA3D1-D566-8BD5-2288-233207B66E9A}"/>
                </a:ext>
              </a:extLst>
            </p:cNvPr>
            <p:cNvSpPr/>
            <p:nvPr/>
          </p:nvSpPr>
          <p:spPr>
            <a:xfrm>
              <a:off x="5495993" y="994645"/>
              <a:ext cx="541770" cy="545514"/>
            </a:xfrm>
            <a:prstGeom prst="ellipse">
              <a:avLst/>
            </a:prstGeom>
            <a:solidFill>
              <a:srgbClr val="F8CBAD"/>
            </a:solidFill>
            <a:ln w="19050">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9" name="Rectangle 6">
              <a:extLst>
                <a:ext uri="{FF2B5EF4-FFF2-40B4-BE49-F238E27FC236}">
                  <a16:creationId xmlns:a16="http://schemas.microsoft.com/office/drawing/2014/main" id="{1A172DE8-F5E7-2819-8EF5-1375DA82FA4D}"/>
                </a:ext>
              </a:extLst>
            </p:cNvPr>
            <p:cNvSpPr/>
            <p:nvPr/>
          </p:nvSpPr>
          <p:spPr>
            <a:xfrm>
              <a:off x="5692157" y="1074541"/>
              <a:ext cx="2437974" cy="37681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868223">
                <a:defRPr/>
              </a:pPr>
              <a:r>
                <a:rPr kumimoji="1" lang="en-US" altLang="zh-CN" sz="1600" b="1" dirty="0">
                  <a:solidFill>
                    <a:schemeClr val="accent1"/>
                  </a:solidFill>
                  <a:latin typeface="Times New Roman" panose="02020603050405020304" pitchFamily="18" charset="0"/>
                  <a:ea typeface="楷体" panose="02010609060101010101" pitchFamily="49" charset="-122"/>
                </a:rPr>
                <a:t>Cost of equity: CAPM</a:t>
              </a:r>
            </a:p>
          </p:txBody>
        </p:sp>
      </p:grpSp>
      <p:grpSp>
        <p:nvGrpSpPr>
          <p:cNvPr id="10" name="组合 9">
            <a:extLst>
              <a:ext uri="{FF2B5EF4-FFF2-40B4-BE49-F238E27FC236}">
                <a16:creationId xmlns:a16="http://schemas.microsoft.com/office/drawing/2014/main" id="{AB4AE03E-FE26-9BC7-9B0C-82905E7D7B75}"/>
              </a:ext>
            </a:extLst>
          </p:cNvPr>
          <p:cNvGrpSpPr/>
          <p:nvPr/>
        </p:nvGrpSpPr>
        <p:grpSpPr>
          <a:xfrm>
            <a:off x="471681" y="4635531"/>
            <a:ext cx="1845495" cy="545514"/>
            <a:chOff x="5495993" y="994645"/>
            <a:chExt cx="1845495" cy="545514"/>
          </a:xfrm>
        </p:grpSpPr>
        <p:sp>
          <p:nvSpPr>
            <p:cNvPr id="11" name="椭圆 10">
              <a:extLst>
                <a:ext uri="{FF2B5EF4-FFF2-40B4-BE49-F238E27FC236}">
                  <a16:creationId xmlns:a16="http://schemas.microsoft.com/office/drawing/2014/main" id="{65E9A069-910B-8354-2335-E23DF6A959EC}"/>
                </a:ext>
              </a:extLst>
            </p:cNvPr>
            <p:cNvSpPr/>
            <p:nvPr/>
          </p:nvSpPr>
          <p:spPr>
            <a:xfrm>
              <a:off x="5495993" y="994645"/>
              <a:ext cx="541770" cy="545514"/>
            </a:xfrm>
            <a:prstGeom prst="ellipse">
              <a:avLst/>
            </a:prstGeom>
            <a:solidFill>
              <a:srgbClr val="F8CBAD"/>
            </a:solidFill>
            <a:ln w="19050">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12" name="Rectangle 6">
              <a:extLst>
                <a:ext uri="{FF2B5EF4-FFF2-40B4-BE49-F238E27FC236}">
                  <a16:creationId xmlns:a16="http://schemas.microsoft.com/office/drawing/2014/main" id="{7A41E443-1171-F706-D275-FE8280276B22}"/>
                </a:ext>
              </a:extLst>
            </p:cNvPr>
            <p:cNvSpPr/>
            <p:nvPr/>
          </p:nvSpPr>
          <p:spPr>
            <a:xfrm>
              <a:off x="5696937" y="1083849"/>
              <a:ext cx="1644551" cy="3479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868223">
                <a:defRPr/>
              </a:pPr>
              <a:r>
                <a:rPr kumimoji="1" lang="en-US" altLang="zh-CN" sz="1600" b="1" dirty="0">
                  <a:solidFill>
                    <a:schemeClr val="accent1"/>
                  </a:solidFill>
                  <a:latin typeface="Times New Roman" panose="02020603050405020304" pitchFamily="18" charset="0"/>
                  <a:ea typeface="楷体" panose="02010609060101010101" pitchFamily="49" charset="-122"/>
                </a:rPr>
                <a:t>Cost of debt</a:t>
              </a:r>
            </a:p>
          </p:txBody>
        </p:sp>
      </p:grpSp>
      <p:sp>
        <p:nvSpPr>
          <p:cNvPr id="13" name="文本框 12">
            <a:extLst>
              <a:ext uri="{FF2B5EF4-FFF2-40B4-BE49-F238E27FC236}">
                <a16:creationId xmlns:a16="http://schemas.microsoft.com/office/drawing/2014/main" id="{4E7852CB-DFB2-B732-B68C-2B66FDA17768}"/>
              </a:ext>
            </a:extLst>
          </p:cNvPr>
          <p:cNvSpPr txBox="1"/>
          <p:nvPr/>
        </p:nvSpPr>
        <p:spPr>
          <a:xfrm>
            <a:off x="486398" y="5171783"/>
            <a:ext cx="4152688" cy="461665"/>
          </a:xfrm>
          <a:prstGeom prst="rect">
            <a:avLst/>
          </a:prstGeom>
          <a:noFill/>
        </p:spPr>
        <p:txBody>
          <a:bodyPr wrap="square">
            <a:spAutoFit/>
          </a:bodyPr>
          <a:lstStyle/>
          <a:p>
            <a:pPr marL="171450" indent="-171450">
              <a:buFont typeface="Wingdings" panose="05000000000000000000" pitchFamily="2" charset="2"/>
              <a:buChar char="Ø"/>
            </a:pPr>
            <a:r>
              <a:rPr lang="en-US" altLang="zh-CN" sz="1200" dirty="0">
                <a:latin typeface="Times New Roman" panose="02020603050405020304" pitchFamily="18" charset="0"/>
                <a:ea typeface="楷体" panose="02010609060101010101" pitchFamily="49" charset="-122"/>
              </a:rPr>
              <a:t>The actual borrowing rate of SF Holding, a comparable company in the same industry</a:t>
            </a:r>
          </a:p>
        </p:txBody>
      </p:sp>
      <p:grpSp>
        <p:nvGrpSpPr>
          <p:cNvPr id="14" name="组合 13">
            <a:extLst>
              <a:ext uri="{FF2B5EF4-FFF2-40B4-BE49-F238E27FC236}">
                <a16:creationId xmlns:a16="http://schemas.microsoft.com/office/drawing/2014/main" id="{9594317A-6D39-13F1-F8B0-84297C7E9859}"/>
              </a:ext>
            </a:extLst>
          </p:cNvPr>
          <p:cNvGrpSpPr/>
          <p:nvPr/>
        </p:nvGrpSpPr>
        <p:grpSpPr>
          <a:xfrm>
            <a:off x="471682" y="5633448"/>
            <a:ext cx="1840714" cy="545514"/>
            <a:chOff x="5495993" y="994645"/>
            <a:chExt cx="1840714" cy="545514"/>
          </a:xfrm>
        </p:grpSpPr>
        <p:sp>
          <p:nvSpPr>
            <p:cNvPr id="15" name="椭圆 14">
              <a:extLst>
                <a:ext uri="{FF2B5EF4-FFF2-40B4-BE49-F238E27FC236}">
                  <a16:creationId xmlns:a16="http://schemas.microsoft.com/office/drawing/2014/main" id="{816695B1-BF63-0FC4-4694-34AADB870A4F}"/>
                </a:ext>
              </a:extLst>
            </p:cNvPr>
            <p:cNvSpPr/>
            <p:nvPr/>
          </p:nvSpPr>
          <p:spPr>
            <a:xfrm>
              <a:off x="5495993" y="994645"/>
              <a:ext cx="541770" cy="545514"/>
            </a:xfrm>
            <a:prstGeom prst="ellipse">
              <a:avLst/>
            </a:prstGeom>
            <a:solidFill>
              <a:srgbClr val="F8CBAD"/>
            </a:solidFill>
            <a:ln w="19050">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16" name="Rectangle 6">
              <a:extLst>
                <a:ext uri="{FF2B5EF4-FFF2-40B4-BE49-F238E27FC236}">
                  <a16:creationId xmlns:a16="http://schemas.microsoft.com/office/drawing/2014/main" id="{4038E09F-02E1-CB39-F1FA-DAF82FD0817F}"/>
                </a:ext>
              </a:extLst>
            </p:cNvPr>
            <p:cNvSpPr/>
            <p:nvPr/>
          </p:nvSpPr>
          <p:spPr>
            <a:xfrm>
              <a:off x="5692156" y="1027956"/>
              <a:ext cx="1644551" cy="34790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868223">
                <a:defRPr/>
              </a:pPr>
              <a:r>
                <a:rPr kumimoji="1" lang="en-US" altLang="zh-CN" sz="1600" b="1" dirty="0">
                  <a:solidFill>
                    <a:schemeClr val="accent1"/>
                  </a:solidFill>
                  <a:latin typeface="Times New Roman" panose="02020603050405020304" pitchFamily="18" charset="0"/>
                  <a:ea typeface="楷体" panose="02010609060101010101" pitchFamily="49" charset="-122"/>
                </a:rPr>
                <a:t>Leverage</a:t>
              </a:r>
            </a:p>
          </p:txBody>
        </p:sp>
      </p:grpSp>
      <p:sp>
        <p:nvSpPr>
          <p:cNvPr id="17" name="文本框 16">
            <a:extLst>
              <a:ext uri="{FF2B5EF4-FFF2-40B4-BE49-F238E27FC236}">
                <a16:creationId xmlns:a16="http://schemas.microsoft.com/office/drawing/2014/main" id="{630046F5-3E87-D905-6F2B-64262D96AA8E}"/>
              </a:ext>
            </a:extLst>
          </p:cNvPr>
          <p:cNvSpPr txBox="1"/>
          <p:nvPr/>
        </p:nvSpPr>
        <p:spPr>
          <a:xfrm>
            <a:off x="462095" y="5937946"/>
            <a:ext cx="4152688" cy="461665"/>
          </a:xfrm>
          <a:prstGeom prst="rect">
            <a:avLst/>
          </a:prstGeom>
          <a:noFill/>
        </p:spPr>
        <p:txBody>
          <a:bodyPr wrap="square">
            <a:spAutoFit/>
          </a:bodyPr>
          <a:lstStyle/>
          <a:p>
            <a:pPr marL="171450" indent="-171450">
              <a:buFont typeface="Wingdings" panose="05000000000000000000" pitchFamily="2" charset="2"/>
              <a:buChar char="Ø"/>
            </a:pPr>
            <a:r>
              <a:rPr lang="en-US" altLang="zh-CN" sz="1200" dirty="0">
                <a:latin typeface="Times New Roman" panose="02020603050405020304" pitchFamily="18" charset="0"/>
                <a:ea typeface="楷体" panose="02010609060101010101" pitchFamily="49" charset="-122"/>
              </a:rPr>
              <a:t>Debt: add the book value of debt reported in the balance sheet </a:t>
            </a:r>
          </a:p>
          <a:p>
            <a:pPr marL="171450" indent="-171450">
              <a:buFont typeface="Wingdings" panose="05000000000000000000" pitchFamily="2" charset="2"/>
              <a:buChar char="Ø"/>
            </a:pPr>
            <a:r>
              <a:rPr lang="en-US" altLang="zh-CN" sz="1200" dirty="0">
                <a:latin typeface="Times New Roman" panose="02020603050405020304" pitchFamily="18" charset="0"/>
                <a:ea typeface="楷体" panose="02010609060101010101" pitchFamily="49" charset="-122"/>
              </a:rPr>
              <a:t>Equity: market value of the outstanding stock</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193D492-FC55-8CD0-DB42-F5F921698403}"/>
                  </a:ext>
                </a:extLst>
              </p:cNvPr>
              <p:cNvSpPr txBox="1"/>
              <p:nvPr/>
            </p:nvSpPr>
            <p:spPr>
              <a:xfrm>
                <a:off x="486398" y="3864421"/>
                <a:ext cx="4152688" cy="830997"/>
              </a:xfrm>
              <a:prstGeom prst="rect">
                <a:avLst/>
              </a:prstGeom>
              <a:noFill/>
            </p:spPr>
            <p:txBody>
              <a:bodyPr wrap="square">
                <a:spAutoFit/>
              </a:bodyPr>
              <a:lstStyle/>
              <a:p>
                <a:pPr marL="171450" indent="-171450">
                  <a:buFont typeface="Wingdings" panose="05000000000000000000" pitchFamily="2" charset="2"/>
                  <a:buChar char="Ø"/>
                </a:pPr>
                <a14:m>
                  <m:oMath xmlns:m="http://schemas.openxmlformats.org/officeDocument/2006/math">
                    <m:r>
                      <a:rPr lang="en-US" altLang="zh-CN" sz="1200" b="0" i="1" dirty="0" smtClean="0">
                        <a:latin typeface="Cambria Math" panose="02040503050406030204" pitchFamily="18" charset="0"/>
                        <a:ea typeface="楷体" panose="02010609060101010101" pitchFamily="49" charset="-122"/>
                      </a:rPr>
                      <m:t>𝛽</m:t>
                    </m:r>
                  </m:oMath>
                </a14:m>
                <a:r>
                  <a:rPr lang="en-US" altLang="zh-CN" sz="1200" dirty="0">
                    <a:latin typeface="Times New Roman" panose="02020603050405020304" pitchFamily="18" charset="0"/>
                    <a:ea typeface="楷体" panose="02010609060101010101" pitchFamily="49" charset="-122"/>
                  </a:rPr>
                  <a:t>: Use HSI Index as the benchmark index and do a regression </a:t>
                </a:r>
              </a:p>
              <a:p>
                <a:pPr marL="171450" indent="-171450">
                  <a:buFont typeface="Wingdings" panose="05000000000000000000" pitchFamily="2" charset="2"/>
                  <a:buChar char="Ø"/>
                </a:pPr>
                <a:r>
                  <a:rPr lang="en-US" altLang="zh-CN" sz="1200" dirty="0">
                    <a:latin typeface="Times New Roman" panose="02020603050405020304" pitchFamily="18" charset="0"/>
                    <a:ea typeface="楷体" panose="02010609060101010101" pitchFamily="49" charset="-122"/>
                  </a:rPr>
                  <a:t>Risk-free interest rate: U.S. 10-year Treasury yields</a:t>
                </a:r>
              </a:p>
              <a:p>
                <a:pPr marL="171450" indent="-171450">
                  <a:buFont typeface="Wingdings" panose="05000000000000000000" pitchFamily="2" charset="2"/>
                  <a:buChar char="Ø"/>
                </a:pPr>
                <a:r>
                  <a:rPr lang="en-US" altLang="zh-CN" sz="1200" dirty="0">
                    <a:latin typeface="Times New Roman" panose="02020603050405020304" pitchFamily="18" charset="0"/>
                    <a:ea typeface="楷体" panose="02010609060101010101" pitchFamily="49" charset="-122"/>
                  </a:rPr>
                  <a:t>Expected market return: 10 years average annual return of HSI Index </a:t>
                </a:r>
              </a:p>
            </p:txBody>
          </p:sp>
        </mc:Choice>
        <mc:Fallback xmlns="">
          <p:sp>
            <p:nvSpPr>
              <p:cNvPr id="6" name="文本框 5">
                <a:extLst>
                  <a:ext uri="{FF2B5EF4-FFF2-40B4-BE49-F238E27FC236}">
                    <a16:creationId xmlns:a16="http://schemas.microsoft.com/office/drawing/2014/main" id="{D193D492-FC55-8CD0-DB42-F5F921698403}"/>
                  </a:ext>
                </a:extLst>
              </p:cNvPr>
              <p:cNvSpPr txBox="1">
                <a:spLocks noRot="1" noChangeAspect="1" noMove="1" noResize="1" noEditPoints="1" noAdjustHandles="1" noChangeArrowheads="1" noChangeShapeType="1" noTextEdit="1"/>
              </p:cNvSpPr>
              <p:nvPr/>
            </p:nvSpPr>
            <p:spPr>
              <a:xfrm>
                <a:off x="486398" y="3864421"/>
                <a:ext cx="4152688" cy="830997"/>
              </a:xfrm>
              <a:prstGeom prst="rect">
                <a:avLst/>
              </a:prstGeom>
              <a:blipFill>
                <a:blip r:embed="rId2"/>
                <a:stretch>
                  <a:fillRect t="-735" r="-734" b="-5147"/>
                </a:stretch>
              </a:blipFill>
            </p:spPr>
            <p:txBody>
              <a:bodyPr/>
              <a:lstStyle/>
              <a:p>
                <a:r>
                  <a:rPr lang="zh-CN" altLang="en-US">
                    <a:noFill/>
                  </a:rPr>
                  <a:t> </a:t>
                </a:r>
              </a:p>
            </p:txBody>
          </p:sp>
        </mc:Fallback>
      </mc:AlternateContent>
      <p:graphicFrame>
        <p:nvGraphicFramePr>
          <p:cNvPr id="18" name="表格 17">
            <a:extLst>
              <a:ext uri="{FF2B5EF4-FFF2-40B4-BE49-F238E27FC236}">
                <a16:creationId xmlns:a16="http://schemas.microsoft.com/office/drawing/2014/main" id="{F7C37AD5-6A22-4984-9DED-402521641B2E}"/>
              </a:ext>
            </a:extLst>
          </p:cNvPr>
          <p:cNvGraphicFramePr>
            <a:graphicFrameLocks noGrp="1"/>
          </p:cNvGraphicFramePr>
          <p:nvPr>
            <p:extLst>
              <p:ext uri="{D42A27DB-BD31-4B8C-83A1-F6EECF244321}">
                <p14:modId xmlns:p14="http://schemas.microsoft.com/office/powerpoint/2010/main" val="836796287"/>
              </p:ext>
            </p:extLst>
          </p:nvPr>
        </p:nvGraphicFramePr>
        <p:xfrm>
          <a:off x="9073823" y="1314163"/>
          <a:ext cx="2850121" cy="1310640"/>
        </p:xfrm>
        <a:graphic>
          <a:graphicData uri="http://schemas.openxmlformats.org/drawingml/2006/table">
            <a:tbl>
              <a:tblPr firstRow="1" bandRow="1">
                <a:tableStyleId>{5C22544A-7EE6-4342-B048-85BDC9FD1C3A}</a:tableStyleId>
              </a:tblPr>
              <a:tblGrid>
                <a:gridCol w="713099">
                  <a:extLst>
                    <a:ext uri="{9D8B030D-6E8A-4147-A177-3AD203B41FA5}">
                      <a16:colId xmlns:a16="http://schemas.microsoft.com/office/drawing/2014/main" val="101853881"/>
                    </a:ext>
                  </a:extLst>
                </a:gridCol>
                <a:gridCol w="1068511">
                  <a:extLst>
                    <a:ext uri="{9D8B030D-6E8A-4147-A177-3AD203B41FA5}">
                      <a16:colId xmlns:a16="http://schemas.microsoft.com/office/drawing/2014/main" val="2085250519"/>
                    </a:ext>
                  </a:extLst>
                </a:gridCol>
                <a:gridCol w="1068511">
                  <a:extLst>
                    <a:ext uri="{9D8B030D-6E8A-4147-A177-3AD203B41FA5}">
                      <a16:colId xmlns:a16="http://schemas.microsoft.com/office/drawing/2014/main" val="1242707998"/>
                    </a:ext>
                  </a:extLst>
                </a:gridCol>
              </a:tblGrid>
              <a:tr h="257022">
                <a:tc>
                  <a:txBody>
                    <a:bodyPr/>
                    <a:lstStyle/>
                    <a:p>
                      <a:pPr algn="ctr"/>
                      <a:r>
                        <a:rPr lang="en-US" altLang="zh-CN" sz="1300" dirty="0">
                          <a:solidFill>
                            <a:schemeClr val="tx1"/>
                          </a:solidFill>
                        </a:rPr>
                        <a:t>Rating </a:t>
                      </a:r>
                      <a:endParaRPr lang="zh-CN" altLang="en-US" sz="1300" dirty="0">
                        <a:solidFill>
                          <a:schemeClr val="tx1"/>
                        </a:solidFill>
                      </a:endParaRPr>
                    </a:p>
                  </a:txBody>
                  <a:tcPr>
                    <a:lnL w="19050" cap="flat" cmpd="sng" algn="ctr">
                      <a:noFill/>
                      <a:prstDash val="sysDash"/>
                      <a:round/>
                      <a:headEnd type="none" w="med" len="med"/>
                      <a:tailEnd type="none" w="med" len="med"/>
                    </a:lnL>
                    <a:lnR w="12700" cap="flat" cmpd="sng" algn="ctr">
                      <a:noFill/>
                      <a:prstDash val="solid"/>
                      <a:round/>
                      <a:headEnd type="none" w="med" len="med"/>
                      <a:tailEnd type="none" w="med" len="med"/>
                    </a:lnR>
                    <a:lnT w="19050" cap="flat" cmpd="sng" algn="ctr">
                      <a:noFill/>
                      <a:prstDash val="sysDash"/>
                      <a:round/>
                      <a:headEnd type="none" w="med" len="med"/>
                      <a:tailEnd type="none" w="med" len="med"/>
                    </a:lnT>
                    <a:lnB w="12700" cap="flat" cmpd="sng" algn="ctr">
                      <a:solidFill>
                        <a:schemeClr val="tx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300" dirty="0">
                          <a:solidFill>
                            <a:schemeClr val="tx1"/>
                          </a:solidFill>
                        </a:rPr>
                        <a:t>Name</a:t>
                      </a:r>
                      <a:endParaRPr lang="zh-CN" altLang="en-US" sz="1300" dirty="0">
                        <a:solidFill>
                          <a:schemeClr val="tx1"/>
                        </a:solidFill>
                      </a:endParaRPr>
                    </a:p>
                  </a:txBody>
                  <a:tcPr>
                    <a:lnL w="12700" cap="flat" cmpd="sng" algn="ctr">
                      <a:noFill/>
                      <a:prstDash val="solid"/>
                      <a:round/>
                      <a:headEnd type="none" w="med" len="med"/>
                      <a:tailEnd type="none" w="med" len="med"/>
                    </a:lnL>
                    <a:lnR w="12700" cmpd="sng">
                      <a:noFill/>
                    </a:lnR>
                    <a:lnT w="19050" cap="flat" cmpd="sng" algn="ctr">
                      <a:noFill/>
                      <a:prstDash val="sysDash"/>
                      <a:round/>
                      <a:headEnd type="none" w="med" len="med"/>
                      <a:tailEnd type="none" w="med" len="med"/>
                    </a:lnT>
                    <a:lnB w="12700" cap="flat" cmpd="sng" algn="ctr">
                      <a:solidFill>
                        <a:schemeClr val="tx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300" dirty="0">
                          <a:solidFill>
                            <a:schemeClr val="tx1"/>
                          </a:solidFill>
                        </a:rPr>
                        <a:t>J&amp;T Express</a:t>
                      </a:r>
                      <a:endParaRPr lang="zh-CN" altLang="en-US" sz="1300" dirty="0">
                        <a:solidFill>
                          <a:schemeClr val="tx1"/>
                        </a:solidFill>
                      </a:endParaRPr>
                    </a:p>
                  </a:txBody>
                  <a:tcPr>
                    <a:lnL w="12700" cmpd="sng">
                      <a:noFill/>
                    </a:lnL>
                    <a:lnR w="19050" cap="flat" cmpd="sng" algn="ctr">
                      <a:noFill/>
                      <a:prstDash val="sysDash"/>
                      <a:round/>
                      <a:headEnd type="none" w="med" len="med"/>
                      <a:tailEnd type="none" w="med" len="med"/>
                    </a:lnR>
                    <a:lnT w="19050" cap="flat" cmpd="sng" algn="ctr">
                      <a:noFill/>
                      <a:prstDash val="sysDash"/>
                      <a:round/>
                      <a:headEnd type="none" w="med" len="med"/>
                      <a:tailEnd type="none" w="med" len="med"/>
                    </a:lnT>
                    <a:lnB w="12700" cap="flat" cmpd="sng" algn="ctr">
                      <a:solidFill>
                        <a:schemeClr val="tx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17259136"/>
                  </a:ext>
                </a:extLst>
              </a:tr>
              <a:tr h="243494">
                <a:tc rowSpan="3">
                  <a:txBody>
                    <a:bodyPr/>
                    <a:lstStyle/>
                    <a:p>
                      <a:pPr algn="ctr"/>
                      <a:r>
                        <a:rPr lang="en-US" altLang="zh-CN" sz="1200" b="1" dirty="0">
                          <a:solidFill>
                            <a:srgbClr val="C00000"/>
                          </a:solidFill>
                        </a:rPr>
                        <a:t>HOLD</a:t>
                      </a:r>
                      <a:r>
                        <a:rPr lang="en-US" altLang="zh-CN" sz="1200" b="1" dirty="0">
                          <a:solidFill>
                            <a:srgbClr val="FF0000"/>
                          </a:solidFill>
                        </a:rPr>
                        <a:t> </a:t>
                      </a:r>
                      <a:endParaRPr lang="zh-CN" altLang="en-US" sz="1200" b="1" dirty="0">
                        <a:solidFill>
                          <a:srgbClr val="FF0000"/>
                        </a:solidFill>
                      </a:endParaRPr>
                    </a:p>
                  </a:txBody>
                  <a:tcPr anchor="ctr">
                    <a:lnL w="19050" cap="flat" cmpd="sng" algn="ctr">
                      <a:noFill/>
                      <a:prstDash val="sysDash"/>
                      <a:round/>
                      <a:headEnd type="none" w="med" len="med"/>
                      <a:tailEnd type="none" w="med" len="med"/>
                    </a:lnL>
                    <a:lnR w="12700" cmpd="sng">
                      <a:noFill/>
                    </a:lnR>
                    <a:lnT w="12700" cap="flat" cmpd="sng" algn="ctr">
                      <a:solidFill>
                        <a:schemeClr val="tx2">
                          <a:lumMod val="85000"/>
                        </a:schemeClr>
                      </a:solidFill>
                      <a:prstDash val="solid"/>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1" dirty="0"/>
                        <a:t>Ticker</a:t>
                      </a:r>
                      <a:endParaRPr lang="zh-CN" altLang="en-US" sz="1200" b="1" dirty="0"/>
                    </a:p>
                  </a:txBody>
                  <a:tcPr>
                    <a:lnL w="12700" cmpd="sng">
                      <a:noFill/>
                    </a:lnL>
                    <a:lnR w="12700" cmpd="sng">
                      <a:noFill/>
                    </a:ln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1" dirty="0"/>
                        <a:t>J&amp;T</a:t>
                      </a:r>
                      <a:endParaRPr lang="zh-CN" altLang="en-US" sz="1200" b="1" dirty="0"/>
                    </a:p>
                  </a:txBody>
                  <a:tcPr>
                    <a:lnL w="12700" cmpd="sng">
                      <a:noFill/>
                    </a:lnL>
                    <a:lnR w="19050" cap="flat" cmpd="sng" algn="ctr">
                      <a:noFill/>
                      <a:prstDash val="sysDash"/>
                      <a:round/>
                      <a:headEnd type="none" w="med" len="med"/>
                      <a:tailEnd type="none" w="med" len="med"/>
                    </a:ln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15022366"/>
                  </a:ext>
                </a:extLst>
              </a:tr>
              <a:tr h="243494">
                <a:tc vMerge="1">
                  <a:txBody>
                    <a:bodyPr/>
                    <a:lstStyle/>
                    <a:p>
                      <a:endParaRPr lang="zh-CN" altLang="en-US" dirty="0"/>
                    </a:p>
                  </a:txBody>
                  <a:tcPr/>
                </a:tc>
                <a:tc>
                  <a:txBody>
                    <a:bodyPr/>
                    <a:lstStyle/>
                    <a:p>
                      <a:pPr algn="ctr"/>
                      <a:r>
                        <a:rPr lang="en-US" altLang="zh-CN" sz="1200" b="1" dirty="0"/>
                        <a:t>Target Price</a:t>
                      </a:r>
                      <a:endParaRPr lang="zh-CN" altLang="en-US" sz="1200" b="1" dirty="0"/>
                    </a:p>
                  </a:txBody>
                  <a:tcPr>
                    <a:lnL w="12700" cmpd="sng">
                      <a:noFill/>
                    </a:lnL>
                    <a:lnR w="12700" cmpd="sng">
                      <a:noFill/>
                    </a:ln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1" dirty="0"/>
                        <a:t>2.36 USD</a:t>
                      </a:r>
                      <a:endParaRPr lang="zh-CN" altLang="en-US" sz="1200" b="1" dirty="0"/>
                    </a:p>
                  </a:txBody>
                  <a:tcPr>
                    <a:lnL w="12700" cmpd="sng">
                      <a:noFill/>
                    </a:lnL>
                    <a:lnR w="19050" cap="flat" cmpd="sng" algn="ctr">
                      <a:noFill/>
                      <a:prstDash val="sysDash"/>
                      <a:round/>
                      <a:headEnd type="none" w="med" len="med"/>
                      <a:tailEnd type="none" w="med" len="med"/>
                    </a:ln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69044527"/>
                  </a:ext>
                </a:extLst>
              </a:tr>
              <a:tr h="243494">
                <a:tc vMerge="1">
                  <a:txBody>
                    <a:bodyPr/>
                    <a:lstStyle/>
                    <a:p>
                      <a:endParaRPr lang="zh-CN" altLang="en-US" dirty="0"/>
                    </a:p>
                  </a:txBody>
                  <a:tcPr/>
                </a:tc>
                <a:tc>
                  <a:txBody>
                    <a:bodyPr/>
                    <a:lstStyle/>
                    <a:p>
                      <a:pPr algn="ctr"/>
                      <a:r>
                        <a:rPr lang="en-US" altLang="zh-CN" sz="1200" b="1" dirty="0"/>
                        <a:t>Closing</a:t>
                      </a:r>
                      <a:r>
                        <a:rPr lang="en-US" altLang="zh-CN" sz="1200" b="1" baseline="0" dirty="0"/>
                        <a:t> Price</a:t>
                      </a:r>
                      <a:endParaRPr lang="zh-CN" altLang="en-US" sz="1200" b="1" dirty="0"/>
                    </a:p>
                  </a:txBody>
                  <a:tcPr>
                    <a:lnL w="12700" cmpd="sng">
                      <a:noFill/>
                    </a:lnL>
                    <a:lnR w="12700" cmpd="sng">
                      <a:noFill/>
                    </a:lnR>
                    <a:lnT w="12700" cap="flat" cmpd="sng" algn="ctr">
                      <a:solidFill>
                        <a:schemeClr val="tx2">
                          <a:lumMod val="85000"/>
                        </a:schemeClr>
                      </a:solidFill>
                      <a:prstDash val="solid"/>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1" dirty="0"/>
                        <a:t>1.99 USD</a:t>
                      </a:r>
                      <a:endParaRPr lang="zh-CN" altLang="en-US" sz="1200" b="1" dirty="0"/>
                    </a:p>
                  </a:txBody>
                  <a:tcPr>
                    <a:lnL w="12700" cmpd="sng">
                      <a:noFill/>
                    </a:lnL>
                    <a:lnR w="19050" cap="flat" cmpd="sng" algn="ctr">
                      <a:noFill/>
                      <a:prstDash val="sysDash"/>
                      <a:round/>
                      <a:headEnd type="none" w="med" len="med"/>
                      <a:tailEnd type="none" w="med" len="med"/>
                    </a:lnR>
                    <a:lnT w="12700" cap="flat" cmpd="sng" algn="ctr">
                      <a:solidFill>
                        <a:schemeClr val="tx2">
                          <a:lumMod val="85000"/>
                        </a:schemeClr>
                      </a:solidFill>
                      <a:prstDash val="solid"/>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61294692"/>
                  </a:ext>
                </a:extLst>
              </a:tr>
            </a:tbl>
          </a:graphicData>
        </a:graphic>
      </p:graphicFrame>
      <p:sp>
        <p:nvSpPr>
          <p:cNvPr id="19" name="矩形: 圆角 18">
            <a:extLst>
              <a:ext uri="{FF2B5EF4-FFF2-40B4-BE49-F238E27FC236}">
                <a16:creationId xmlns:a16="http://schemas.microsoft.com/office/drawing/2014/main" id="{269C47F5-8448-0D0A-791D-0BD8924439B8}"/>
              </a:ext>
            </a:extLst>
          </p:cNvPr>
          <p:cNvSpPr/>
          <p:nvPr/>
        </p:nvSpPr>
        <p:spPr>
          <a:xfrm>
            <a:off x="8970128" y="1239581"/>
            <a:ext cx="3030194" cy="1465912"/>
          </a:xfrm>
          <a:prstGeom prst="round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grpSp>
        <p:nvGrpSpPr>
          <p:cNvPr id="20" name="组合 19">
            <a:extLst>
              <a:ext uri="{FF2B5EF4-FFF2-40B4-BE49-F238E27FC236}">
                <a16:creationId xmlns:a16="http://schemas.microsoft.com/office/drawing/2014/main" id="{2BD6B483-D432-41F0-1147-E76EB6CF9C02}"/>
              </a:ext>
            </a:extLst>
          </p:cNvPr>
          <p:cNvGrpSpPr/>
          <p:nvPr/>
        </p:nvGrpSpPr>
        <p:grpSpPr>
          <a:xfrm>
            <a:off x="8970128" y="2730272"/>
            <a:ext cx="2634138" cy="545514"/>
            <a:chOff x="5495993" y="994645"/>
            <a:chExt cx="2634138" cy="545514"/>
          </a:xfrm>
        </p:grpSpPr>
        <p:sp>
          <p:nvSpPr>
            <p:cNvPr id="21" name="椭圆 20">
              <a:extLst>
                <a:ext uri="{FF2B5EF4-FFF2-40B4-BE49-F238E27FC236}">
                  <a16:creationId xmlns:a16="http://schemas.microsoft.com/office/drawing/2014/main" id="{CF9BAE2E-AADF-8363-3F4C-56071590A02B}"/>
                </a:ext>
              </a:extLst>
            </p:cNvPr>
            <p:cNvSpPr/>
            <p:nvPr/>
          </p:nvSpPr>
          <p:spPr>
            <a:xfrm>
              <a:off x="5495993" y="994645"/>
              <a:ext cx="541770" cy="545514"/>
            </a:xfrm>
            <a:prstGeom prst="ellipse">
              <a:avLst/>
            </a:prstGeom>
            <a:solidFill>
              <a:srgbClr val="F8CBAD"/>
            </a:solidFill>
            <a:ln w="19050">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22" name="Rectangle 6">
              <a:extLst>
                <a:ext uri="{FF2B5EF4-FFF2-40B4-BE49-F238E27FC236}">
                  <a16:creationId xmlns:a16="http://schemas.microsoft.com/office/drawing/2014/main" id="{5E94FBC8-B77C-1B6F-31E9-5B7FD137A873}"/>
                </a:ext>
              </a:extLst>
            </p:cNvPr>
            <p:cNvSpPr/>
            <p:nvPr/>
          </p:nvSpPr>
          <p:spPr>
            <a:xfrm>
              <a:off x="5692157" y="1074541"/>
              <a:ext cx="2437974" cy="376813"/>
            </a:xfrm>
            <a:prstGeom prst="rect">
              <a:avLst/>
            </a:prstGeom>
            <a:noFill/>
            <a:ln w="19050">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868223">
                <a:defRPr/>
              </a:pPr>
              <a:r>
                <a:rPr kumimoji="1" lang="en-US" altLang="zh-CN" sz="1600" b="1" dirty="0">
                  <a:solidFill>
                    <a:schemeClr val="accent1"/>
                  </a:solidFill>
                  <a:latin typeface="Times New Roman" panose="02020603050405020304" pitchFamily="18" charset="0"/>
                  <a:ea typeface="楷体" panose="02010609060101010101" pitchFamily="49" charset="-122"/>
                </a:rPr>
                <a:t>Brief discussion</a:t>
              </a:r>
            </a:p>
          </p:txBody>
        </p:sp>
      </p:grpSp>
      <p:sp>
        <p:nvSpPr>
          <p:cNvPr id="23" name="文本框 22">
            <a:extLst>
              <a:ext uri="{FF2B5EF4-FFF2-40B4-BE49-F238E27FC236}">
                <a16:creationId xmlns:a16="http://schemas.microsoft.com/office/drawing/2014/main" id="{6BC6A7B2-34E5-D736-A653-28E919D37490}"/>
              </a:ext>
            </a:extLst>
          </p:cNvPr>
          <p:cNvSpPr txBox="1"/>
          <p:nvPr/>
        </p:nvSpPr>
        <p:spPr>
          <a:xfrm>
            <a:off x="9008342" y="3072348"/>
            <a:ext cx="2933198" cy="2677656"/>
          </a:xfrm>
          <a:prstGeom prst="rect">
            <a:avLst/>
          </a:prstGeom>
          <a:noFill/>
        </p:spPr>
        <p:txBody>
          <a:bodyPr wrap="square">
            <a:spAutoFit/>
          </a:bodyPr>
          <a:lstStyle/>
          <a:p>
            <a:pPr marL="171450" indent="-171450">
              <a:buFont typeface="Wingdings" panose="05000000000000000000" pitchFamily="2" charset="2"/>
              <a:buChar char="Ø"/>
            </a:pPr>
            <a:r>
              <a:rPr lang="en-US" altLang="zh-CN" sz="1200" dirty="0">
                <a:latin typeface="Times New Roman" panose="02020603050405020304" pitchFamily="18" charset="0"/>
                <a:ea typeface="楷体" panose="02010609060101010101" pitchFamily="49" charset="-122"/>
              </a:rPr>
              <a:t>The firm value was underestimated.</a:t>
            </a:r>
          </a:p>
          <a:p>
            <a:pPr marL="171450" indent="-171450">
              <a:buFont typeface="Wingdings" panose="05000000000000000000" pitchFamily="2" charset="2"/>
              <a:buChar char="Ø"/>
            </a:pPr>
            <a:r>
              <a:rPr lang="en-US" altLang="zh-CN" sz="1200" dirty="0">
                <a:latin typeface="Times New Roman" panose="02020603050405020304" pitchFamily="18" charset="0"/>
                <a:ea typeface="楷体" panose="02010609060101010101" pitchFamily="49" charset="-122"/>
              </a:rPr>
              <a:t>The company occupies the first place in the Southeast Asian market and actively develops the business in Saudi Arabia, Latin America and Africa.</a:t>
            </a:r>
          </a:p>
          <a:p>
            <a:pPr marL="171450" indent="-171450">
              <a:buFont typeface="Wingdings" panose="05000000000000000000" pitchFamily="2" charset="2"/>
              <a:buChar char="Ø"/>
            </a:pPr>
            <a:r>
              <a:rPr lang="en-US" altLang="zh-CN" sz="1200" dirty="0">
                <a:latin typeface="Times New Roman" panose="02020603050405020304" pitchFamily="18" charset="0"/>
                <a:ea typeface="楷体" panose="02010609060101010101" pitchFamily="49" charset="-122"/>
              </a:rPr>
              <a:t>The Southeast Asian market is expected to grow at a CAGR of 15.5% in parcel volume from 2023 to 2027, with further growth expected in the express markets of Saudi Arabia, UAE, Mexico, Brazil and Egypt from 2023 to 2027. Compound annual growth rates were 20.6%, 21.0%, 18.7%, 16.1% and 15.3%, respectively.</a:t>
            </a:r>
          </a:p>
          <a:p>
            <a:endParaRPr lang="en-US" altLang="zh-CN" sz="1200" dirty="0">
              <a:latin typeface="Times New Roman" panose="02020603050405020304" pitchFamily="18" charset="0"/>
              <a:ea typeface="楷体" panose="02010609060101010101" pitchFamily="49" charset="-122"/>
            </a:endParaRPr>
          </a:p>
        </p:txBody>
      </p:sp>
      <p:graphicFrame>
        <p:nvGraphicFramePr>
          <p:cNvPr id="3" name="表格 2">
            <a:extLst>
              <a:ext uri="{FF2B5EF4-FFF2-40B4-BE49-F238E27FC236}">
                <a16:creationId xmlns:a16="http://schemas.microsoft.com/office/drawing/2014/main" id="{508CE741-A0F3-451A-80DE-289D7C9FE4A1}"/>
              </a:ext>
            </a:extLst>
          </p:cNvPr>
          <p:cNvGraphicFramePr>
            <a:graphicFrameLocks noGrp="1"/>
          </p:cNvGraphicFramePr>
          <p:nvPr>
            <p:extLst>
              <p:ext uri="{D42A27DB-BD31-4B8C-83A1-F6EECF244321}">
                <p14:modId xmlns:p14="http://schemas.microsoft.com/office/powerpoint/2010/main" val="3706746990"/>
              </p:ext>
            </p:extLst>
          </p:nvPr>
        </p:nvGraphicFramePr>
        <p:xfrm>
          <a:off x="4835248" y="950532"/>
          <a:ext cx="3630326" cy="5655494"/>
        </p:xfrm>
        <a:graphic>
          <a:graphicData uri="http://schemas.openxmlformats.org/drawingml/2006/table">
            <a:tbl>
              <a:tblPr/>
              <a:tblGrid>
                <a:gridCol w="723967">
                  <a:extLst>
                    <a:ext uri="{9D8B030D-6E8A-4147-A177-3AD203B41FA5}">
                      <a16:colId xmlns:a16="http://schemas.microsoft.com/office/drawing/2014/main" val="3294482187"/>
                    </a:ext>
                  </a:extLst>
                </a:gridCol>
                <a:gridCol w="723967">
                  <a:extLst>
                    <a:ext uri="{9D8B030D-6E8A-4147-A177-3AD203B41FA5}">
                      <a16:colId xmlns:a16="http://schemas.microsoft.com/office/drawing/2014/main" val="4102190319"/>
                    </a:ext>
                  </a:extLst>
                </a:gridCol>
                <a:gridCol w="1091196">
                  <a:extLst>
                    <a:ext uri="{9D8B030D-6E8A-4147-A177-3AD203B41FA5}">
                      <a16:colId xmlns:a16="http://schemas.microsoft.com/office/drawing/2014/main" val="2969434062"/>
                    </a:ext>
                  </a:extLst>
                </a:gridCol>
                <a:gridCol w="1091196">
                  <a:extLst>
                    <a:ext uri="{9D8B030D-6E8A-4147-A177-3AD203B41FA5}">
                      <a16:colId xmlns:a16="http://schemas.microsoft.com/office/drawing/2014/main" val="4099726618"/>
                    </a:ext>
                  </a:extLst>
                </a:gridCol>
              </a:tblGrid>
              <a:tr h="199391">
                <a:tc gridSpan="2">
                  <a:txBody>
                    <a:bodyPr/>
                    <a:lstStyle/>
                    <a:p>
                      <a:pPr algn="l" fontAlgn="ctr"/>
                      <a:r>
                        <a:rPr lang="en-US" sz="1000" b="1" i="0" u="none" strike="noStrike" dirty="0">
                          <a:solidFill>
                            <a:srgbClr val="000000"/>
                          </a:solidFill>
                          <a:effectLst/>
                          <a:latin typeface="Calibri" panose="020F0502020204030204" pitchFamily="34" charset="0"/>
                          <a:ea typeface="等线" panose="02010600030101010101" pitchFamily="2" charset="-122"/>
                        </a:rPr>
                        <a:t>Enterprise value</a:t>
                      </a:r>
                    </a:p>
                  </a:txBody>
                  <a:tcPr marL="5573" marR="5573" marT="5573" marB="0" anchor="ctr">
                    <a:lnL w="6350" cap="flat" cmpd="sng" algn="ctr">
                      <a:solidFill>
                        <a:srgbClr val="000000"/>
                      </a:solidFill>
                      <a:prstDash val="dot"/>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DCE6EB"/>
                    </a:solidFill>
                  </a:tcPr>
                </a:tc>
                <a:tc hMerge="1">
                  <a:txBody>
                    <a:bodyPr/>
                    <a:lstStyle/>
                    <a:p>
                      <a:endParaRPr lang="zh-CN" altLang="en-US"/>
                    </a:p>
                  </a:txBody>
                  <a:tcPr/>
                </a:tc>
                <a:tc>
                  <a:txBody>
                    <a:bodyPr/>
                    <a:lstStyle/>
                    <a:p>
                      <a:pPr algn="l" fontAlgn="ctr"/>
                      <a:r>
                        <a:rPr lang="zh-CN" altLang="en-US" sz="900" b="1" i="0" u="none" strike="noStrike">
                          <a:solidFill>
                            <a:srgbClr val="000000"/>
                          </a:solidFill>
                          <a:effectLst/>
                          <a:latin typeface="Calibri" panose="020F0502020204030204" pitchFamily="34" charset="0"/>
                          <a:ea typeface="等线" panose="02010600030101010101" pitchFamily="2" charset="-122"/>
                        </a:rPr>
                        <a:t>　</a:t>
                      </a:r>
                    </a:p>
                  </a:txBody>
                  <a:tcPr marL="5573" marR="5573" marT="5573" marB="0" anchor="ctr">
                    <a:lnL>
                      <a:noFill/>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DCE6EB"/>
                    </a:solidFill>
                  </a:tcPr>
                </a:tc>
                <a:tc>
                  <a:txBody>
                    <a:bodyPr/>
                    <a:lstStyle/>
                    <a:p>
                      <a:pPr algn="l" fontAlgn="ctr"/>
                      <a:r>
                        <a:rPr lang="zh-CN" altLang="en-US" sz="900" b="1" i="0" u="none" strike="noStrike">
                          <a:solidFill>
                            <a:srgbClr val="000000"/>
                          </a:solidFill>
                          <a:effectLst/>
                          <a:latin typeface="Calibri" panose="020F0502020204030204" pitchFamily="34" charset="0"/>
                          <a:ea typeface="等线" panose="02010600030101010101" pitchFamily="2" charset="-122"/>
                        </a:rPr>
                        <a:t>　</a:t>
                      </a:r>
                    </a:p>
                  </a:txBody>
                  <a:tcPr marL="5573" marR="5573" marT="5573" marB="0" anchor="ctr">
                    <a:lnL>
                      <a:noFill/>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DCE6EB"/>
                    </a:solidFill>
                  </a:tcPr>
                </a:tc>
                <a:extLst>
                  <a:ext uri="{0D108BD9-81ED-4DB2-BD59-A6C34878D82A}">
                    <a16:rowId xmlns:a16="http://schemas.microsoft.com/office/drawing/2014/main" val="2874533911"/>
                  </a:ext>
                </a:extLst>
              </a:tr>
              <a:tr h="199391">
                <a:tc gridSpan="2">
                  <a:txBody>
                    <a:bodyPr/>
                    <a:lstStyle/>
                    <a:p>
                      <a:pPr algn="l" fontAlgn="b"/>
                      <a:r>
                        <a:rPr lang="en-US" sz="1000" b="0" i="0" u="none" strike="noStrike" dirty="0">
                          <a:solidFill>
                            <a:srgbClr val="000000"/>
                          </a:solidFill>
                          <a:effectLst/>
                          <a:latin typeface="Arial" panose="020B0604020202020204" pitchFamily="34" charset="0"/>
                          <a:ea typeface="等线" panose="02010600030101010101" pitchFamily="2" charset="-122"/>
                        </a:rPr>
                        <a:t>Net Present value</a:t>
                      </a:r>
                    </a:p>
                  </a:txBody>
                  <a:tcPr marL="5573" marR="5573" marT="5573" marB="0" anchor="b">
                    <a:lnL>
                      <a:noFill/>
                    </a:lnL>
                    <a:lnR>
                      <a:noFill/>
                    </a:lnR>
                    <a:lnT w="6350" cap="flat" cmpd="sng" algn="ctr">
                      <a:solidFill>
                        <a:srgbClr val="000000"/>
                      </a:solidFill>
                      <a:prstDash val="dot"/>
                      <a:round/>
                      <a:headEnd type="none" w="med" len="med"/>
                      <a:tailEnd type="none" w="med" len="med"/>
                    </a:lnT>
                    <a:lnB>
                      <a:noFill/>
                    </a:lnB>
                    <a:solidFill>
                      <a:srgbClr val="FFFFFF"/>
                    </a:solidFill>
                  </a:tcPr>
                </a:tc>
                <a:tc hMerge="1">
                  <a:txBody>
                    <a:bodyPr/>
                    <a:lstStyle/>
                    <a:p>
                      <a:endParaRPr lang="zh-CN" altLang="en-US"/>
                    </a:p>
                  </a:txBody>
                  <a:tcPr/>
                </a:tc>
                <a:tc>
                  <a:txBody>
                    <a:bodyPr/>
                    <a:lstStyle/>
                    <a:p>
                      <a:pPr algn="l" fontAlgn="b"/>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a:noFill/>
                    </a:lnR>
                    <a:lnT w="6350" cap="flat" cmpd="sng" algn="ctr">
                      <a:solidFill>
                        <a:srgbClr val="000000"/>
                      </a:solidFill>
                      <a:prstDash val="dot"/>
                      <a:round/>
                      <a:headEnd type="none" w="med" len="med"/>
                      <a:tailEnd type="none" w="med" len="med"/>
                    </a:lnT>
                    <a:lnB>
                      <a:noFill/>
                    </a:lnB>
                    <a:solidFill>
                      <a:srgbClr val="FFFFFF"/>
                    </a:solidFill>
                  </a:tcPr>
                </a:tc>
                <a:tc>
                  <a:txBody>
                    <a:bodyPr/>
                    <a:lstStyle/>
                    <a:p>
                      <a:pPr algn="r" fontAlgn="b"/>
                      <a:r>
                        <a:rPr lang="en-US" altLang="zh-CN" sz="900" b="0" i="0" u="none" strike="noStrike" dirty="0">
                          <a:solidFill>
                            <a:srgbClr val="000000"/>
                          </a:solidFill>
                          <a:effectLst/>
                          <a:latin typeface="Arial" panose="020B0604020202020204" pitchFamily="34" charset="0"/>
                          <a:ea typeface="等线" panose="02010600030101010101" pitchFamily="2" charset="-122"/>
                        </a:rPr>
                        <a:t>-2,209.8</a:t>
                      </a:r>
                    </a:p>
                  </a:txBody>
                  <a:tcPr marL="5573" marR="5573" marT="5573" marB="0" anchor="b">
                    <a:lnL>
                      <a:noFill/>
                    </a:lnL>
                    <a:lnR>
                      <a:noFill/>
                    </a:lnR>
                    <a:lnT w="6350" cap="flat" cmpd="sng" algn="ctr">
                      <a:solidFill>
                        <a:srgbClr val="000000"/>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2755826110"/>
                  </a:ext>
                </a:extLst>
              </a:tr>
              <a:tr h="199391">
                <a:tc>
                  <a:txBody>
                    <a:bodyPr/>
                    <a:lstStyle/>
                    <a:p>
                      <a:pPr algn="l" fontAlgn="b"/>
                      <a:r>
                        <a:rPr lang="zh-CN" altLang="en-US" sz="1000" b="0" i="0" u="none" strike="noStrike">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a:noFill/>
                    </a:lnR>
                    <a:lnT>
                      <a:noFill/>
                    </a:lnT>
                    <a:lnB>
                      <a:noFill/>
                    </a:lnB>
                    <a:solidFill>
                      <a:srgbClr val="FFFFFF"/>
                    </a:solidFill>
                  </a:tcPr>
                </a:tc>
                <a:tc>
                  <a:txBody>
                    <a:bodyPr/>
                    <a:lstStyle/>
                    <a:p>
                      <a:pPr algn="l" fontAlgn="b"/>
                      <a:r>
                        <a:rPr lang="zh-CN" altLang="en-US" sz="1000" b="0" i="0" u="none" strike="noStrike" dirty="0">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a:noFill/>
                    </a:lnR>
                    <a:lnT>
                      <a:noFill/>
                    </a:lnT>
                    <a:lnB>
                      <a:noFill/>
                    </a:lnB>
                    <a:solidFill>
                      <a:srgbClr val="FFFFFF"/>
                    </a:solidFill>
                  </a:tcPr>
                </a:tc>
                <a:tc>
                  <a:txBody>
                    <a:bodyPr/>
                    <a:lstStyle/>
                    <a:p>
                      <a:pPr algn="l" fontAlgn="b"/>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a:noFill/>
                    </a:lnR>
                    <a:lnT>
                      <a:noFill/>
                    </a:lnT>
                    <a:lnB>
                      <a:noFill/>
                    </a:lnB>
                    <a:solidFill>
                      <a:srgbClr val="FFFFFF"/>
                    </a:solidFill>
                  </a:tcPr>
                </a:tc>
                <a:tc>
                  <a:txBody>
                    <a:bodyPr/>
                    <a:lstStyle/>
                    <a:p>
                      <a:pPr algn="l" fontAlgn="b"/>
                      <a:r>
                        <a:rPr lang="zh-CN" altLang="en-US" sz="900" b="0" i="0" u="none" strike="noStrike" dirty="0">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a:noFill/>
                    </a:lnR>
                    <a:lnT>
                      <a:noFill/>
                    </a:lnT>
                    <a:lnB>
                      <a:noFill/>
                    </a:lnB>
                    <a:solidFill>
                      <a:srgbClr val="FFFFFF"/>
                    </a:solidFill>
                  </a:tcPr>
                </a:tc>
                <a:extLst>
                  <a:ext uri="{0D108BD9-81ED-4DB2-BD59-A6C34878D82A}">
                    <a16:rowId xmlns:a16="http://schemas.microsoft.com/office/drawing/2014/main" val="1722743895"/>
                  </a:ext>
                </a:extLst>
              </a:tr>
              <a:tr h="206512">
                <a:tc gridSpan="2">
                  <a:txBody>
                    <a:bodyPr/>
                    <a:lstStyle/>
                    <a:p>
                      <a:pPr algn="l" fontAlgn="b"/>
                      <a:r>
                        <a:rPr lang="en-US" sz="1000" b="1" i="0" u="none" strike="noStrike" dirty="0">
                          <a:solidFill>
                            <a:srgbClr val="000000"/>
                          </a:solidFill>
                          <a:effectLst/>
                          <a:latin typeface="Arial" panose="020B0604020202020204" pitchFamily="34" charset="0"/>
                          <a:ea typeface="等线" panose="02010600030101010101" pitchFamily="2" charset="-122"/>
                        </a:rPr>
                        <a:t>Forecast Value</a:t>
                      </a:r>
                    </a:p>
                  </a:txBody>
                  <a:tcPr marL="5573" marR="5573" marT="5573" marB="0" anchor="b">
                    <a:lnL>
                      <a:noFill/>
                    </a:lnL>
                    <a:lnR>
                      <a:noFill/>
                    </a:lnR>
                    <a:lnT>
                      <a:noFill/>
                    </a:lnT>
                    <a:lnB w="12700" cap="flat" cmpd="sng" algn="ctr">
                      <a:solidFill>
                        <a:srgbClr val="203764"/>
                      </a:solidFill>
                      <a:prstDash val="solid"/>
                      <a:round/>
                      <a:headEnd type="none" w="med" len="med"/>
                      <a:tailEnd type="none" w="med" len="med"/>
                    </a:lnB>
                    <a:solidFill>
                      <a:srgbClr val="FFFFFF"/>
                    </a:solidFill>
                  </a:tcPr>
                </a:tc>
                <a:tc hMerge="1">
                  <a:txBody>
                    <a:bodyPr/>
                    <a:lstStyle/>
                    <a:p>
                      <a:endParaRPr lang="zh-CN" altLang="en-US"/>
                    </a:p>
                  </a:txBody>
                  <a:tcPr/>
                </a:tc>
                <a:tc>
                  <a:txBody>
                    <a:bodyPr/>
                    <a:lstStyle/>
                    <a:p>
                      <a:pPr algn="l" fontAlgn="b"/>
                      <a:r>
                        <a:rPr lang="zh-CN" altLang="en-US" sz="900" b="1" i="0" u="none" strike="noStrike">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a:noFill/>
                    </a:lnR>
                    <a:lnT>
                      <a:noFill/>
                    </a:lnT>
                    <a:lnB w="12700" cap="flat" cmpd="sng" algn="ctr">
                      <a:solidFill>
                        <a:srgbClr val="203764"/>
                      </a:solidFill>
                      <a:prstDash val="solid"/>
                      <a:round/>
                      <a:headEnd type="none" w="med" len="med"/>
                      <a:tailEnd type="none" w="med" len="med"/>
                    </a:lnB>
                    <a:solidFill>
                      <a:srgbClr val="FFFFFF"/>
                    </a:solidFill>
                  </a:tcPr>
                </a:tc>
                <a:tc>
                  <a:txBody>
                    <a:bodyPr/>
                    <a:lstStyle/>
                    <a:p>
                      <a:pPr algn="l" fontAlgn="b"/>
                      <a:r>
                        <a:rPr lang="zh-CN" altLang="en-US" sz="900" b="1" i="0" u="none" strike="noStrike" dirty="0">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a:noFill/>
                    </a:lnR>
                    <a:lnT>
                      <a:noFill/>
                    </a:lnT>
                    <a:lnB w="6350" cap="flat" cmpd="sng" algn="ctr">
                      <a:solidFill>
                        <a:srgbClr val="000000"/>
                      </a:solidFill>
                      <a:prstDash val="dot"/>
                      <a:round/>
                      <a:headEnd type="none" w="med" len="med"/>
                      <a:tailEnd type="none" w="med" len="med"/>
                    </a:lnB>
                    <a:solidFill>
                      <a:srgbClr val="FFFFFF"/>
                    </a:solidFill>
                  </a:tcPr>
                </a:tc>
                <a:extLst>
                  <a:ext uri="{0D108BD9-81ED-4DB2-BD59-A6C34878D82A}">
                    <a16:rowId xmlns:a16="http://schemas.microsoft.com/office/drawing/2014/main" val="2395314420"/>
                  </a:ext>
                </a:extLst>
              </a:tr>
              <a:tr h="199391">
                <a:tc gridSpan="2">
                  <a:txBody>
                    <a:bodyPr/>
                    <a:lstStyle/>
                    <a:p>
                      <a:pPr algn="l" fontAlgn="b"/>
                      <a:r>
                        <a:rPr lang="en-US" sz="1000" b="0" i="0" u="none" strike="noStrike" dirty="0">
                          <a:solidFill>
                            <a:srgbClr val="000000"/>
                          </a:solidFill>
                          <a:effectLst/>
                          <a:latin typeface="Arial" panose="020B0604020202020204" pitchFamily="34" charset="0"/>
                          <a:ea typeface="等线" panose="02010600030101010101" pitchFamily="2" charset="-122"/>
                        </a:rPr>
                        <a:t>Perpetual growth rate</a:t>
                      </a:r>
                    </a:p>
                  </a:txBody>
                  <a:tcPr marL="5573" marR="5573" marT="5573" marB="0" anchor="b">
                    <a:lnL>
                      <a:noFill/>
                    </a:lnL>
                    <a:lnR>
                      <a:noFill/>
                    </a:lnR>
                    <a:lnT w="12700" cap="flat" cmpd="sng" algn="ctr">
                      <a:solidFill>
                        <a:srgbClr val="203764"/>
                      </a:solidFill>
                      <a:prstDash val="solid"/>
                      <a:round/>
                      <a:headEnd type="none" w="med" len="med"/>
                      <a:tailEnd type="none" w="med" len="med"/>
                    </a:lnT>
                    <a:lnB>
                      <a:noFill/>
                    </a:lnB>
                    <a:solidFill>
                      <a:srgbClr val="FFFFFF"/>
                    </a:solidFill>
                  </a:tcPr>
                </a:tc>
                <a:tc hMerge="1">
                  <a:txBody>
                    <a:bodyPr/>
                    <a:lstStyle/>
                    <a:p>
                      <a:endParaRPr lang="zh-CN" altLang="en-US"/>
                    </a:p>
                  </a:txBody>
                  <a:tcPr/>
                </a:tc>
                <a:tc>
                  <a:txBody>
                    <a:bodyPr/>
                    <a:lstStyle/>
                    <a:p>
                      <a:pPr algn="l" fontAlgn="b"/>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w="6350" cap="flat" cmpd="sng" algn="ctr">
                      <a:solidFill>
                        <a:srgbClr val="000000"/>
                      </a:solidFill>
                      <a:prstDash val="dot"/>
                      <a:round/>
                      <a:headEnd type="none" w="med" len="med"/>
                      <a:tailEnd type="none" w="med" len="med"/>
                    </a:lnR>
                    <a:lnT w="12700" cap="flat" cmpd="sng" algn="ctr">
                      <a:solidFill>
                        <a:srgbClr val="203764"/>
                      </a:solidFill>
                      <a:prstDash val="solid"/>
                      <a:round/>
                      <a:headEnd type="none" w="med" len="med"/>
                      <a:tailEnd type="none" w="med" len="med"/>
                    </a:lnT>
                    <a:lnB>
                      <a:noFill/>
                    </a:lnB>
                    <a:solidFill>
                      <a:srgbClr val="FFFFFF"/>
                    </a:solidFill>
                  </a:tcPr>
                </a:tc>
                <a:tc>
                  <a:txBody>
                    <a:bodyPr/>
                    <a:lstStyle/>
                    <a:p>
                      <a:pPr algn="r" fontAlgn="b"/>
                      <a:r>
                        <a:rPr lang="en-US" altLang="zh-CN" sz="900" b="0" i="0" u="none" strike="noStrike" dirty="0">
                          <a:solidFill>
                            <a:srgbClr val="0070C0"/>
                          </a:solidFill>
                          <a:effectLst/>
                          <a:latin typeface="Arial" panose="020B0604020202020204" pitchFamily="34" charset="0"/>
                          <a:ea typeface="等线" panose="02010600030101010101" pitchFamily="2" charset="-122"/>
                        </a:rPr>
                        <a:t>10.0%</a:t>
                      </a:r>
                    </a:p>
                  </a:txBody>
                  <a:tcPr marL="5573" marR="5573" marT="5573"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F2CC"/>
                    </a:solidFill>
                  </a:tcPr>
                </a:tc>
                <a:extLst>
                  <a:ext uri="{0D108BD9-81ED-4DB2-BD59-A6C34878D82A}">
                    <a16:rowId xmlns:a16="http://schemas.microsoft.com/office/drawing/2014/main" val="1799915109"/>
                  </a:ext>
                </a:extLst>
              </a:tr>
              <a:tr h="280572">
                <a:tc gridSpan="2">
                  <a:txBody>
                    <a:bodyPr/>
                    <a:lstStyle/>
                    <a:p>
                      <a:pPr algn="l" fontAlgn="b"/>
                      <a:r>
                        <a:rPr lang="en-US" sz="1000" b="0" i="0" u="none" strike="noStrike" dirty="0">
                          <a:solidFill>
                            <a:srgbClr val="000000"/>
                          </a:solidFill>
                          <a:effectLst/>
                          <a:latin typeface="Arial" panose="020B0604020202020204" pitchFamily="34" charset="0"/>
                          <a:ea typeface="等线" panose="02010600030101010101" pitchFamily="2" charset="-122"/>
                        </a:rPr>
                        <a:t>Present Value of FCFF</a:t>
                      </a:r>
                    </a:p>
                  </a:txBody>
                  <a:tcPr marL="5573" marR="5573" marT="5573" marB="0" anchor="b">
                    <a:lnL>
                      <a:noFill/>
                    </a:lnL>
                    <a:lnR>
                      <a:noFill/>
                    </a:lnR>
                    <a:lnT>
                      <a:noFill/>
                    </a:lnT>
                    <a:lnB>
                      <a:noFill/>
                    </a:lnB>
                    <a:solidFill>
                      <a:srgbClr val="FFFFFF"/>
                    </a:solidFill>
                  </a:tcPr>
                </a:tc>
                <a:tc hMerge="1">
                  <a:txBody>
                    <a:bodyPr/>
                    <a:lstStyle/>
                    <a:p>
                      <a:endParaRPr lang="zh-CN" altLang="en-US"/>
                    </a:p>
                  </a:txBody>
                  <a:tcPr/>
                </a:tc>
                <a:tc>
                  <a:txBody>
                    <a:bodyPr/>
                    <a:lstStyle/>
                    <a:p>
                      <a:pPr algn="l" fontAlgn="b"/>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a:noFill/>
                    </a:lnR>
                    <a:lnT>
                      <a:noFill/>
                    </a:lnT>
                    <a:lnB>
                      <a:noFill/>
                    </a:lnB>
                    <a:solidFill>
                      <a:srgbClr val="FFFFFF"/>
                    </a:solidFill>
                  </a:tcPr>
                </a:tc>
                <a:tc>
                  <a:txBody>
                    <a:bodyPr/>
                    <a:lstStyle/>
                    <a:p>
                      <a:pPr algn="r" fontAlgn="b"/>
                      <a:r>
                        <a:rPr lang="en-US" altLang="zh-CN" sz="900" b="0" i="0" u="none" strike="noStrike" dirty="0">
                          <a:solidFill>
                            <a:srgbClr val="000000"/>
                          </a:solidFill>
                          <a:effectLst/>
                          <a:latin typeface="Arial" panose="020B0604020202020204" pitchFamily="34" charset="0"/>
                          <a:ea typeface="等线" panose="02010600030101010101" pitchFamily="2" charset="-122"/>
                        </a:rPr>
                        <a:t>-849.1</a:t>
                      </a:r>
                    </a:p>
                  </a:txBody>
                  <a:tcPr marL="5573" marR="5573" marT="5573" marB="0" anchor="b">
                    <a:lnL>
                      <a:noFill/>
                    </a:lnL>
                    <a:lnR>
                      <a:noFill/>
                    </a:lnR>
                    <a:lnT w="6350" cap="flat" cmpd="sng" algn="ctr">
                      <a:solidFill>
                        <a:srgbClr val="000000"/>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2212626641"/>
                  </a:ext>
                </a:extLst>
              </a:tr>
              <a:tr h="280572">
                <a:tc gridSpan="3">
                  <a:txBody>
                    <a:bodyPr/>
                    <a:lstStyle/>
                    <a:p>
                      <a:pPr algn="l" fontAlgn="b"/>
                      <a:r>
                        <a:rPr lang="en-US" sz="900" b="0" i="0" u="none" strike="noStrike" dirty="0">
                          <a:solidFill>
                            <a:srgbClr val="000000"/>
                          </a:solidFill>
                          <a:effectLst/>
                          <a:latin typeface="Arial" panose="020B0604020202020204" pitchFamily="34" charset="0"/>
                          <a:ea typeface="等线" panose="02010600030101010101" pitchFamily="2" charset="-122"/>
                        </a:rPr>
                        <a:t>FCFF Present value of sustainable value</a:t>
                      </a:r>
                    </a:p>
                  </a:txBody>
                  <a:tcPr marL="5573" marR="5573" marT="5573" marB="0" anchor="b">
                    <a:lnL>
                      <a:noFill/>
                    </a:lnL>
                    <a:lnR>
                      <a:noFill/>
                    </a:lnR>
                    <a:lnT>
                      <a:noFill/>
                    </a:lnT>
                    <a:lnB>
                      <a:noFill/>
                    </a:lnB>
                    <a:solidFill>
                      <a:srgbClr val="FFFFFF"/>
                    </a:solidFill>
                  </a:tcPr>
                </a:tc>
                <a:tc hMerge="1">
                  <a:txBody>
                    <a:bodyPr/>
                    <a:lstStyle/>
                    <a:p>
                      <a:endParaRPr lang="zh-CN" altLang="en-US"/>
                    </a:p>
                  </a:txBody>
                  <a:tcPr/>
                </a:tc>
                <a:tc hMerge="1">
                  <a:txBody>
                    <a:bodyPr/>
                    <a:lstStyle/>
                    <a:p>
                      <a:endParaRPr lang="zh-CN" altLang="en-US"/>
                    </a:p>
                  </a:txBody>
                  <a:tcPr/>
                </a:tc>
                <a:tc>
                  <a:txBody>
                    <a:bodyPr/>
                    <a:lstStyle/>
                    <a:p>
                      <a:pPr algn="r" fontAlgn="b"/>
                      <a:r>
                        <a:rPr lang="en-US" sz="900" b="0" i="0" u="none" strike="noStrike" dirty="0">
                          <a:solidFill>
                            <a:srgbClr val="000000"/>
                          </a:solidFill>
                          <a:effectLst/>
                          <a:latin typeface="Arial" panose="020B0604020202020204" pitchFamily="34" charset="0"/>
                          <a:ea typeface="等线" panose="02010600030101010101" pitchFamily="2" charset="-122"/>
                        </a:rPr>
                        <a:t>-1,360.7x</a:t>
                      </a:r>
                    </a:p>
                  </a:txBody>
                  <a:tcPr marL="5573" marR="5573" marT="5573" marB="0" anchor="b">
                    <a:lnL>
                      <a:noFill/>
                    </a:lnL>
                    <a:lnR>
                      <a:noFill/>
                    </a:lnR>
                    <a:lnT>
                      <a:noFill/>
                    </a:lnT>
                    <a:lnB>
                      <a:noFill/>
                    </a:lnB>
                    <a:solidFill>
                      <a:srgbClr val="FFFFFF"/>
                    </a:solidFill>
                  </a:tcPr>
                </a:tc>
                <a:extLst>
                  <a:ext uri="{0D108BD9-81ED-4DB2-BD59-A6C34878D82A}">
                    <a16:rowId xmlns:a16="http://schemas.microsoft.com/office/drawing/2014/main" val="3455614875"/>
                  </a:ext>
                </a:extLst>
              </a:tr>
              <a:tr h="199391">
                <a:tc>
                  <a:txBody>
                    <a:bodyPr/>
                    <a:lstStyle/>
                    <a:p>
                      <a:pPr algn="l" fontAlgn="b"/>
                      <a:r>
                        <a:rPr lang="en-US" sz="1000" b="0" i="0" u="none" strike="noStrike">
                          <a:solidFill>
                            <a:srgbClr val="000000"/>
                          </a:solidFill>
                          <a:effectLst/>
                          <a:latin typeface="Arial" panose="020B0604020202020204" pitchFamily="34" charset="0"/>
                          <a:ea typeface="等线" panose="02010600030101010101" pitchFamily="2" charset="-122"/>
                        </a:rPr>
                        <a:t>Firm value</a:t>
                      </a:r>
                    </a:p>
                  </a:txBody>
                  <a:tcPr marL="5573" marR="5573" marT="5573" marB="0" anchor="b">
                    <a:lnL>
                      <a:noFill/>
                    </a:lnL>
                    <a:lnR>
                      <a:noFill/>
                    </a:lnR>
                    <a:lnT>
                      <a:noFill/>
                    </a:lnT>
                    <a:lnB>
                      <a:noFill/>
                    </a:lnB>
                    <a:solidFill>
                      <a:srgbClr val="FFFFFF"/>
                    </a:solidFill>
                  </a:tcPr>
                </a:tc>
                <a:tc>
                  <a:txBody>
                    <a:bodyPr/>
                    <a:lstStyle/>
                    <a:p>
                      <a:pPr algn="l" fontAlgn="b"/>
                      <a:r>
                        <a:rPr lang="zh-CN" altLang="en-US" sz="1000" b="0" i="0" u="none" strike="noStrike" dirty="0">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a:noFill/>
                    </a:lnR>
                    <a:lnT>
                      <a:noFill/>
                    </a:lnT>
                    <a:lnB>
                      <a:noFill/>
                    </a:lnB>
                    <a:solidFill>
                      <a:srgbClr val="FFFFFF"/>
                    </a:solidFill>
                  </a:tcPr>
                </a:tc>
                <a:tc>
                  <a:txBody>
                    <a:bodyPr/>
                    <a:lstStyle/>
                    <a:p>
                      <a:pPr algn="l" fontAlgn="b"/>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a:noFill/>
                    </a:lnR>
                    <a:lnT>
                      <a:noFill/>
                    </a:lnT>
                    <a:lnB>
                      <a:noFill/>
                    </a:lnB>
                    <a:solidFill>
                      <a:srgbClr val="FFFFFF"/>
                    </a:solidFill>
                  </a:tcPr>
                </a:tc>
                <a:tc>
                  <a:txBody>
                    <a:bodyPr/>
                    <a:lstStyle/>
                    <a:p>
                      <a:pPr algn="r" fontAlgn="b"/>
                      <a:r>
                        <a:rPr lang="en-US" altLang="zh-CN" sz="900" b="0" i="0" u="none" strike="noStrike" dirty="0">
                          <a:solidFill>
                            <a:srgbClr val="000000"/>
                          </a:solidFill>
                          <a:effectLst/>
                          <a:latin typeface="Arial" panose="020B0604020202020204" pitchFamily="34" charset="0"/>
                          <a:ea typeface="等线" panose="02010600030101010101" pitchFamily="2" charset="-122"/>
                        </a:rPr>
                        <a:t>-2,209.8</a:t>
                      </a:r>
                    </a:p>
                  </a:txBody>
                  <a:tcPr marL="5573" marR="5573" marT="5573" marB="0" anchor="b">
                    <a:lnL>
                      <a:noFill/>
                    </a:lnL>
                    <a:lnR>
                      <a:noFill/>
                    </a:lnR>
                    <a:lnT>
                      <a:noFill/>
                    </a:lnT>
                    <a:lnB>
                      <a:noFill/>
                    </a:lnB>
                    <a:solidFill>
                      <a:srgbClr val="FFFFFF"/>
                    </a:solidFill>
                  </a:tcPr>
                </a:tc>
                <a:extLst>
                  <a:ext uri="{0D108BD9-81ED-4DB2-BD59-A6C34878D82A}">
                    <a16:rowId xmlns:a16="http://schemas.microsoft.com/office/drawing/2014/main" val="3306944139"/>
                  </a:ext>
                </a:extLst>
              </a:tr>
              <a:tr h="280572">
                <a:tc gridSpan="2">
                  <a:txBody>
                    <a:bodyPr/>
                    <a:lstStyle/>
                    <a:p>
                      <a:pPr algn="l" fontAlgn="b"/>
                      <a:r>
                        <a:rPr lang="en-US" sz="1000" b="0" i="0" u="none" strike="noStrike" dirty="0">
                          <a:solidFill>
                            <a:srgbClr val="000000"/>
                          </a:solidFill>
                          <a:effectLst/>
                          <a:latin typeface="Arial" panose="020B0604020202020204" pitchFamily="34" charset="0"/>
                          <a:ea typeface="等线" panose="02010600030101010101" pitchFamily="2" charset="-122"/>
                        </a:rPr>
                        <a:t>Value of non-core assets</a:t>
                      </a:r>
                    </a:p>
                  </a:txBody>
                  <a:tcPr marL="5573" marR="5573" marT="5573" marB="0" anchor="b">
                    <a:lnL>
                      <a:noFill/>
                    </a:lnL>
                    <a:lnR>
                      <a:noFill/>
                    </a:lnR>
                    <a:lnT>
                      <a:noFill/>
                    </a:lnT>
                    <a:lnB>
                      <a:noFill/>
                    </a:lnB>
                    <a:solidFill>
                      <a:srgbClr val="FFFFFF"/>
                    </a:solidFill>
                  </a:tcPr>
                </a:tc>
                <a:tc hMerge="1">
                  <a:txBody>
                    <a:bodyPr/>
                    <a:lstStyle/>
                    <a:p>
                      <a:endParaRPr lang="zh-CN" altLang="en-US"/>
                    </a:p>
                  </a:txBody>
                  <a:tcPr/>
                </a:tc>
                <a:tc>
                  <a:txBody>
                    <a:bodyPr/>
                    <a:lstStyle/>
                    <a:p>
                      <a:pPr algn="l" fontAlgn="b"/>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a:noFill/>
                    </a:lnR>
                    <a:lnT>
                      <a:noFill/>
                    </a:lnT>
                    <a:lnB>
                      <a:noFill/>
                    </a:lnB>
                    <a:solidFill>
                      <a:srgbClr val="FFFFFF"/>
                    </a:solidFill>
                  </a:tcPr>
                </a:tc>
                <a:tc>
                  <a:txBody>
                    <a:bodyPr/>
                    <a:lstStyle/>
                    <a:p>
                      <a:pPr algn="r" fontAlgn="b"/>
                      <a:r>
                        <a:rPr lang="en-US" altLang="zh-CN" sz="900" b="0" i="0" u="none" strike="noStrike" dirty="0">
                          <a:solidFill>
                            <a:srgbClr val="000000"/>
                          </a:solidFill>
                          <a:effectLst/>
                          <a:latin typeface="Arial" panose="020B0604020202020204" pitchFamily="34" charset="0"/>
                          <a:ea typeface="等线" panose="02010600030101010101" pitchFamily="2" charset="-122"/>
                        </a:rPr>
                        <a:t>1,808.7</a:t>
                      </a:r>
                    </a:p>
                  </a:txBody>
                  <a:tcPr marL="5573" marR="5573" marT="5573" marB="0" anchor="b">
                    <a:lnL>
                      <a:noFill/>
                    </a:lnL>
                    <a:lnR>
                      <a:noFill/>
                    </a:lnR>
                    <a:lnT>
                      <a:noFill/>
                    </a:lnT>
                    <a:lnB>
                      <a:noFill/>
                    </a:lnB>
                    <a:solidFill>
                      <a:srgbClr val="FFFFFF"/>
                    </a:solidFill>
                  </a:tcPr>
                </a:tc>
                <a:extLst>
                  <a:ext uri="{0D108BD9-81ED-4DB2-BD59-A6C34878D82A}">
                    <a16:rowId xmlns:a16="http://schemas.microsoft.com/office/drawing/2014/main" val="2260362264"/>
                  </a:ext>
                </a:extLst>
              </a:tr>
              <a:tr h="199391">
                <a:tc gridSpan="2">
                  <a:txBody>
                    <a:bodyPr/>
                    <a:lstStyle/>
                    <a:p>
                      <a:pPr algn="l" fontAlgn="b"/>
                      <a:r>
                        <a:rPr lang="en-US" sz="1000" b="0" i="0" u="none" strike="noStrike" dirty="0">
                          <a:solidFill>
                            <a:srgbClr val="000000"/>
                          </a:solidFill>
                          <a:effectLst/>
                          <a:latin typeface="Arial" panose="020B0604020202020204" pitchFamily="34" charset="0"/>
                          <a:ea typeface="等线" panose="02010600030101010101" pitchFamily="2" charset="-122"/>
                        </a:rPr>
                        <a:t>Interest-bearing debt</a:t>
                      </a:r>
                    </a:p>
                  </a:txBody>
                  <a:tcPr marL="5573" marR="5573" marT="5573" marB="0" anchor="b">
                    <a:lnL>
                      <a:noFill/>
                    </a:lnL>
                    <a:lnR>
                      <a:noFill/>
                    </a:lnR>
                    <a:lnT>
                      <a:noFill/>
                    </a:lnT>
                    <a:lnB>
                      <a:noFill/>
                    </a:lnB>
                    <a:solidFill>
                      <a:srgbClr val="FFFFFF"/>
                    </a:solidFill>
                  </a:tcPr>
                </a:tc>
                <a:tc hMerge="1">
                  <a:txBody>
                    <a:bodyPr/>
                    <a:lstStyle/>
                    <a:p>
                      <a:endParaRPr lang="zh-CN" altLang="en-US"/>
                    </a:p>
                  </a:txBody>
                  <a:tcPr/>
                </a:tc>
                <a:tc>
                  <a:txBody>
                    <a:bodyPr/>
                    <a:lstStyle/>
                    <a:p>
                      <a:pPr algn="l" fontAlgn="b"/>
                      <a:r>
                        <a:rPr lang="zh-CN" altLang="en-US" sz="900" b="0" i="0" u="none" strike="noStrike" dirty="0">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a:noFill/>
                    </a:lnR>
                    <a:lnT>
                      <a:noFill/>
                    </a:lnT>
                    <a:lnB>
                      <a:noFill/>
                    </a:lnB>
                    <a:solidFill>
                      <a:srgbClr val="FFFFFF"/>
                    </a:solidFill>
                  </a:tcPr>
                </a:tc>
                <a:tc>
                  <a:txBody>
                    <a:bodyPr/>
                    <a:lstStyle/>
                    <a:p>
                      <a:pPr algn="r" fontAlgn="b"/>
                      <a:r>
                        <a:rPr lang="en-US" altLang="zh-CN" sz="900" b="0" i="0" u="none" strike="noStrike" dirty="0">
                          <a:solidFill>
                            <a:srgbClr val="000000"/>
                          </a:solidFill>
                          <a:effectLst/>
                          <a:latin typeface="Arial" panose="020B0604020202020204" pitchFamily="34" charset="0"/>
                          <a:ea typeface="等线" panose="02010600030101010101" pitchFamily="2" charset="-122"/>
                        </a:rPr>
                        <a:t>1,162.4</a:t>
                      </a:r>
                    </a:p>
                  </a:txBody>
                  <a:tcPr marL="5573" marR="5573" marT="5573" marB="0" anchor="b">
                    <a:lnL>
                      <a:noFill/>
                    </a:lnL>
                    <a:lnR>
                      <a:noFill/>
                    </a:lnR>
                    <a:lnT>
                      <a:noFill/>
                    </a:lnT>
                    <a:lnB>
                      <a:noFill/>
                    </a:lnB>
                    <a:solidFill>
                      <a:srgbClr val="FFFFFF"/>
                    </a:solidFill>
                  </a:tcPr>
                </a:tc>
                <a:extLst>
                  <a:ext uri="{0D108BD9-81ED-4DB2-BD59-A6C34878D82A}">
                    <a16:rowId xmlns:a16="http://schemas.microsoft.com/office/drawing/2014/main" val="400078825"/>
                  </a:ext>
                </a:extLst>
              </a:tr>
              <a:tr h="199391">
                <a:tc gridSpan="2">
                  <a:txBody>
                    <a:bodyPr/>
                    <a:lstStyle/>
                    <a:p>
                      <a:pPr algn="l" fontAlgn="b"/>
                      <a:r>
                        <a:rPr lang="en-US" sz="1000" b="0" i="0" u="none" strike="noStrike" dirty="0">
                          <a:solidFill>
                            <a:srgbClr val="000000"/>
                          </a:solidFill>
                          <a:effectLst/>
                          <a:latin typeface="Arial" panose="020B0604020202020204" pitchFamily="34" charset="0"/>
                          <a:ea typeface="等线" panose="02010600030101010101" pitchFamily="2" charset="-122"/>
                        </a:rPr>
                        <a:t>Minority interest</a:t>
                      </a:r>
                    </a:p>
                  </a:txBody>
                  <a:tcPr marL="5573" marR="5573" marT="5573" marB="0" anchor="b">
                    <a:lnL>
                      <a:noFill/>
                    </a:lnL>
                    <a:lnR>
                      <a:noFill/>
                    </a:lnR>
                    <a:lnT>
                      <a:noFill/>
                    </a:lnT>
                    <a:lnB w="6350" cap="flat" cmpd="sng" algn="ctr">
                      <a:solidFill>
                        <a:srgbClr val="000000"/>
                      </a:solidFill>
                      <a:prstDash val="dot"/>
                      <a:round/>
                      <a:headEnd type="none" w="med" len="med"/>
                      <a:tailEnd type="none" w="med" len="med"/>
                    </a:lnB>
                    <a:solidFill>
                      <a:srgbClr val="FFFFFF"/>
                    </a:solidFill>
                  </a:tcPr>
                </a:tc>
                <a:tc hMerge="1">
                  <a:txBody>
                    <a:bodyPr/>
                    <a:lstStyle/>
                    <a:p>
                      <a:endParaRPr lang="zh-CN" altLang="en-US"/>
                    </a:p>
                  </a:txBody>
                  <a:tcPr/>
                </a:tc>
                <a:tc>
                  <a:txBody>
                    <a:bodyPr/>
                    <a:lstStyle/>
                    <a:p>
                      <a:pPr algn="l" fontAlgn="b"/>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a:noFill/>
                    </a:lnR>
                    <a:lnT>
                      <a:noFill/>
                    </a:lnT>
                    <a:lnB w="6350" cap="flat" cmpd="sng" algn="ctr">
                      <a:solidFill>
                        <a:srgbClr val="000000"/>
                      </a:solidFill>
                      <a:prstDash val="dot"/>
                      <a:round/>
                      <a:headEnd type="none" w="med" len="med"/>
                      <a:tailEnd type="none" w="med" len="med"/>
                    </a:lnB>
                    <a:solidFill>
                      <a:srgbClr val="FFFFFF"/>
                    </a:solidFill>
                  </a:tcPr>
                </a:tc>
                <a:tc>
                  <a:txBody>
                    <a:bodyPr/>
                    <a:lstStyle/>
                    <a:p>
                      <a:pPr algn="r" fontAlgn="b"/>
                      <a:r>
                        <a:rPr lang="en-US" altLang="zh-CN" sz="900" b="0" i="0" u="none" strike="noStrike" dirty="0">
                          <a:solidFill>
                            <a:srgbClr val="000000"/>
                          </a:solidFill>
                          <a:effectLst/>
                          <a:latin typeface="Arial" panose="020B0604020202020204" pitchFamily="34" charset="0"/>
                          <a:ea typeface="等线" panose="02010600030101010101" pitchFamily="2" charset="-122"/>
                        </a:rPr>
                        <a:t>-226.3</a:t>
                      </a:r>
                    </a:p>
                  </a:txBody>
                  <a:tcPr marL="5573" marR="5573" marT="5573" marB="0" anchor="b">
                    <a:lnL>
                      <a:noFill/>
                    </a:lnL>
                    <a:lnR>
                      <a:noFill/>
                    </a:lnR>
                    <a:lnT>
                      <a:noFill/>
                    </a:lnT>
                    <a:lnB w="6350" cap="flat" cmpd="sng" algn="ctr">
                      <a:solidFill>
                        <a:srgbClr val="000000"/>
                      </a:solidFill>
                      <a:prstDash val="dot"/>
                      <a:round/>
                      <a:headEnd type="none" w="med" len="med"/>
                      <a:tailEnd type="none" w="med" len="med"/>
                    </a:lnB>
                    <a:solidFill>
                      <a:srgbClr val="FFFFFF"/>
                    </a:solidFill>
                  </a:tcPr>
                </a:tc>
                <a:extLst>
                  <a:ext uri="{0D108BD9-81ED-4DB2-BD59-A6C34878D82A}">
                    <a16:rowId xmlns:a16="http://schemas.microsoft.com/office/drawing/2014/main" val="4182949952"/>
                  </a:ext>
                </a:extLst>
              </a:tr>
              <a:tr h="280572">
                <a:tc>
                  <a:txBody>
                    <a:bodyPr/>
                    <a:lstStyle/>
                    <a:p>
                      <a:pPr algn="l" fontAlgn="b"/>
                      <a:r>
                        <a:rPr lang="en-US" sz="1000" b="1" i="0" u="none" strike="noStrike">
                          <a:solidFill>
                            <a:srgbClr val="000000"/>
                          </a:solidFill>
                          <a:effectLst/>
                          <a:latin typeface="Arial" panose="020B0604020202020204" pitchFamily="34" charset="0"/>
                          <a:ea typeface="等线" panose="02010600030101010101" pitchFamily="2" charset="-122"/>
                        </a:rPr>
                        <a:t>Equity Value</a:t>
                      </a:r>
                    </a:p>
                  </a:txBody>
                  <a:tcPr marL="5573" marR="5573" marT="5573" marB="0" anchor="b">
                    <a:lnL>
                      <a:noFill/>
                    </a:lnL>
                    <a:lnR>
                      <a:noFill/>
                    </a:lnR>
                    <a:lnT w="6350" cap="flat" cmpd="sng" algn="ctr">
                      <a:solidFill>
                        <a:srgbClr val="000000"/>
                      </a:solidFill>
                      <a:prstDash val="dot"/>
                      <a:round/>
                      <a:headEnd type="none" w="med" len="med"/>
                      <a:tailEnd type="none" w="med" len="med"/>
                    </a:lnT>
                    <a:lnB>
                      <a:noFill/>
                    </a:lnB>
                    <a:solidFill>
                      <a:srgbClr val="FFFFFF"/>
                    </a:solidFill>
                  </a:tcPr>
                </a:tc>
                <a:tc>
                  <a:txBody>
                    <a:bodyPr/>
                    <a:lstStyle/>
                    <a:p>
                      <a:pPr algn="l" fontAlgn="b"/>
                      <a:r>
                        <a:rPr lang="zh-CN" altLang="en-US" sz="1000" b="1" i="0" u="none" strike="noStrike" dirty="0">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a:noFill/>
                    </a:lnR>
                    <a:lnT w="6350" cap="flat" cmpd="sng" algn="ctr">
                      <a:solidFill>
                        <a:srgbClr val="000000"/>
                      </a:solidFill>
                      <a:prstDash val="dot"/>
                      <a:round/>
                      <a:headEnd type="none" w="med" len="med"/>
                      <a:tailEnd type="none" w="med" len="med"/>
                    </a:lnT>
                    <a:lnB>
                      <a:noFill/>
                    </a:lnB>
                    <a:solidFill>
                      <a:srgbClr val="FFFFFF"/>
                    </a:solidFill>
                  </a:tcPr>
                </a:tc>
                <a:tc>
                  <a:txBody>
                    <a:bodyPr/>
                    <a:lstStyle/>
                    <a:p>
                      <a:pPr algn="l" fontAlgn="b"/>
                      <a:r>
                        <a:rPr lang="zh-CN" altLang="en-US" sz="900" b="1" i="0" u="none" strike="noStrike">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a:noFill/>
                    </a:lnR>
                    <a:lnT w="6350" cap="flat" cmpd="sng" algn="ctr">
                      <a:solidFill>
                        <a:srgbClr val="000000"/>
                      </a:solidFill>
                      <a:prstDash val="dot"/>
                      <a:round/>
                      <a:headEnd type="none" w="med" len="med"/>
                      <a:tailEnd type="none" w="med" len="med"/>
                    </a:lnT>
                    <a:lnB>
                      <a:noFill/>
                    </a:lnB>
                    <a:solidFill>
                      <a:srgbClr val="FFFFFF"/>
                    </a:solidFill>
                  </a:tcPr>
                </a:tc>
                <a:tc>
                  <a:txBody>
                    <a:bodyPr/>
                    <a:lstStyle/>
                    <a:p>
                      <a:pPr algn="r" fontAlgn="b"/>
                      <a:r>
                        <a:rPr lang="en-US" altLang="zh-CN" sz="900" b="1" i="0" u="none" strike="noStrike" dirty="0">
                          <a:solidFill>
                            <a:srgbClr val="000000"/>
                          </a:solidFill>
                          <a:effectLst/>
                          <a:latin typeface="Arial" panose="020B0604020202020204" pitchFamily="34" charset="0"/>
                          <a:ea typeface="等线" panose="02010600030101010101" pitchFamily="2" charset="-122"/>
                        </a:rPr>
                        <a:t>-1,337.1</a:t>
                      </a:r>
                    </a:p>
                  </a:txBody>
                  <a:tcPr marL="5573" marR="5573" marT="5573" marB="0" anchor="b">
                    <a:lnL>
                      <a:noFill/>
                    </a:lnL>
                    <a:lnR>
                      <a:noFill/>
                    </a:lnR>
                    <a:lnT w="6350" cap="flat" cmpd="sng" algn="ctr">
                      <a:solidFill>
                        <a:srgbClr val="000000"/>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2707271973"/>
                  </a:ext>
                </a:extLst>
              </a:tr>
              <a:tr h="199391">
                <a:tc gridSpan="2">
                  <a:txBody>
                    <a:bodyPr/>
                    <a:lstStyle/>
                    <a:p>
                      <a:pPr algn="l" fontAlgn="b"/>
                      <a:r>
                        <a:rPr lang="en-US" sz="1000" b="1" i="0" u="none" strike="noStrike" dirty="0">
                          <a:solidFill>
                            <a:srgbClr val="000000"/>
                          </a:solidFill>
                          <a:effectLst/>
                          <a:latin typeface="Arial" panose="020B0604020202020204" pitchFamily="34" charset="0"/>
                          <a:ea typeface="等线" panose="02010600030101010101" pitchFamily="2" charset="-122"/>
                        </a:rPr>
                        <a:t>General capital</a:t>
                      </a:r>
                    </a:p>
                  </a:txBody>
                  <a:tcPr marL="5573" marR="5573" marT="5573" marB="0" anchor="b">
                    <a:lnL>
                      <a:noFill/>
                    </a:lnL>
                    <a:lnR>
                      <a:noFill/>
                    </a:lnR>
                    <a:lnT>
                      <a:noFill/>
                    </a:lnT>
                    <a:lnB>
                      <a:noFill/>
                    </a:lnB>
                    <a:solidFill>
                      <a:srgbClr val="FFFFFF"/>
                    </a:solidFill>
                  </a:tcPr>
                </a:tc>
                <a:tc hMerge="1">
                  <a:txBody>
                    <a:bodyPr/>
                    <a:lstStyle/>
                    <a:p>
                      <a:endParaRPr lang="zh-CN" altLang="en-US"/>
                    </a:p>
                  </a:txBody>
                  <a:tcPr/>
                </a:tc>
                <a:tc>
                  <a:txBody>
                    <a:bodyPr/>
                    <a:lstStyle/>
                    <a:p>
                      <a:pPr algn="l" fontAlgn="b"/>
                      <a:endParaRPr lang="zh-CN" altLang="en-US" sz="900" b="0" i="0" u="none" strike="noStrike">
                        <a:solidFill>
                          <a:srgbClr val="000000"/>
                        </a:solidFill>
                        <a:effectLst/>
                        <a:latin typeface="Arial" panose="020B0604020202020204" pitchFamily="34" charset="0"/>
                        <a:ea typeface="等线" panose="02010600030101010101" pitchFamily="2" charset="-122"/>
                      </a:endParaRPr>
                    </a:p>
                  </a:txBody>
                  <a:tcPr marL="5573" marR="5573" marT="5573" marB="0" anchor="b">
                    <a:lnL>
                      <a:noFill/>
                    </a:lnL>
                    <a:lnR>
                      <a:noFill/>
                    </a:lnR>
                    <a:lnT>
                      <a:noFill/>
                    </a:lnT>
                    <a:lnB>
                      <a:noFill/>
                    </a:lnB>
                  </a:tcPr>
                </a:tc>
                <a:tc>
                  <a:txBody>
                    <a:bodyPr/>
                    <a:lstStyle/>
                    <a:p>
                      <a:pPr algn="r" fontAlgn="b"/>
                      <a:r>
                        <a:rPr lang="en-US" altLang="zh-CN" sz="900" b="1" i="0" u="none" strike="noStrike" dirty="0">
                          <a:solidFill>
                            <a:srgbClr val="000000"/>
                          </a:solidFill>
                          <a:effectLst/>
                          <a:latin typeface="Arial" panose="020B0604020202020204" pitchFamily="34" charset="0"/>
                          <a:ea typeface="等线" panose="02010600030101010101" pitchFamily="2" charset="-122"/>
                        </a:rPr>
                        <a:t>8,812.2</a:t>
                      </a:r>
                    </a:p>
                  </a:txBody>
                  <a:tcPr marL="5573" marR="5573" marT="5573" marB="0" anchor="b">
                    <a:lnL>
                      <a:noFill/>
                    </a:lnL>
                    <a:lnR>
                      <a:noFill/>
                    </a:lnR>
                    <a:lnT>
                      <a:noFill/>
                    </a:lnT>
                    <a:lnB>
                      <a:noFill/>
                    </a:lnB>
                    <a:solidFill>
                      <a:srgbClr val="FFFFFF"/>
                    </a:solidFill>
                  </a:tcPr>
                </a:tc>
                <a:extLst>
                  <a:ext uri="{0D108BD9-81ED-4DB2-BD59-A6C34878D82A}">
                    <a16:rowId xmlns:a16="http://schemas.microsoft.com/office/drawing/2014/main" val="1033649986"/>
                  </a:ext>
                </a:extLst>
              </a:tr>
              <a:tr h="264921">
                <a:tc>
                  <a:txBody>
                    <a:bodyPr/>
                    <a:lstStyle/>
                    <a:p>
                      <a:pPr algn="l" fontAlgn="b"/>
                      <a:r>
                        <a:rPr lang="en-US" sz="1000" b="0" i="0" u="none" strike="noStrike">
                          <a:solidFill>
                            <a:srgbClr val="000000"/>
                          </a:solidFill>
                          <a:effectLst/>
                          <a:latin typeface="Arial" panose="020B0604020202020204" pitchFamily="34" charset="0"/>
                          <a:ea typeface="等线" panose="02010600030101010101" pitchFamily="2" charset="-122"/>
                        </a:rPr>
                        <a:t>EPS</a:t>
                      </a:r>
                    </a:p>
                  </a:txBody>
                  <a:tcPr marL="5573" marR="5573" marT="5573" marB="0" anchor="b">
                    <a:lnL>
                      <a:noFill/>
                    </a:lnL>
                    <a:lnR>
                      <a:noFill/>
                    </a:lnR>
                    <a:lnT>
                      <a:noFill/>
                    </a:lnT>
                    <a:lnB>
                      <a:noFill/>
                    </a:lnB>
                    <a:solidFill>
                      <a:srgbClr val="FFFFFF"/>
                    </a:solidFill>
                  </a:tcPr>
                </a:tc>
                <a:tc>
                  <a:txBody>
                    <a:bodyPr/>
                    <a:lstStyle/>
                    <a:p>
                      <a:pPr algn="l" fontAlgn="b"/>
                      <a:r>
                        <a:rPr lang="zh-CN" altLang="en-US" sz="1000" b="0" i="0" u="none" strike="noStrike" dirty="0">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a:noFill/>
                    </a:lnR>
                    <a:lnT>
                      <a:noFill/>
                    </a:lnT>
                    <a:lnB>
                      <a:noFill/>
                    </a:lnB>
                    <a:solidFill>
                      <a:srgbClr val="FFFFFF"/>
                    </a:solidFill>
                  </a:tcPr>
                </a:tc>
                <a:tc>
                  <a:txBody>
                    <a:bodyPr/>
                    <a:lstStyle/>
                    <a:p>
                      <a:pPr algn="l" fontAlgn="b"/>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a:noFill/>
                    </a:lnR>
                    <a:lnT>
                      <a:noFill/>
                    </a:lnT>
                    <a:lnB>
                      <a:noFill/>
                    </a:lnB>
                    <a:solidFill>
                      <a:srgbClr val="FFFFFF"/>
                    </a:solidFill>
                  </a:tcPr>
                </a:tc>
                <a:tc>
                  <a:txBody>
                    <a:bodyPr/>
                    <a:lstStyle/>
                    <a:p>
                      <a:pPr algn="r" fontAlgn="b"/>
                      <a:r>
                        <a:rPr lang="en-US" altLang="zh-CN" sz="900" b="0" i="0" u="none" strike="noStrike" dirty="0">
                          <a:solidFill>
                            <a:srgbClr val="000000"/>
                          </a:solidFill>
                          <a:effectLst/>
                          <a:latin typeface="Arial" panose="020B0604020202020204" pitchFamily="34" charset="0"/>
                          <a:ea typeface="等线" panose="02010600030101010101" pitchFamily="2" charset="-122"/>
                        </a:rPr>
                        <a:t>-0.15</a:t>
                      </a:r>
                    </a:p>
                  </a:txBody>
                  <a:tcPr marL="5573" marR="5573" marT="5573" marB="0" anchor="b">
                    <a:lnL>
                      <a:noFill/>
                    </a:lnL>
                    <a:lnR>
                      <a:noFill/>
                    </a:lnR>
                    <a:lnT>
                      <a:noFill/>
                    </a:lnT>
                    <a:lnB>
                      <a:noFill/>
                    </a:lnB>
                    <a:solidFill>
                      <a:srgbClr val="FFFFFF"/>
                    </a:solidFill>
                  </a:tcPr>
                </a:tc>
                <a:extLst>
                  <a:ext uri="{0D108BD9-81ED-4DB2-BD59-A6C34878D82A}">
                    <a16:rowId xmlns:a16="http://schemas.microsoft.com/office/drawing/2014/main" val="3887827333"/>
                  </a:ext>
                </a:extLst>
              </a:tr>
              <a:tr h="199391">
                <a:tc>
                  <a:txBody>
                    <a:bodyPr/>
                    <a:lstStyle/>
                    <a:p>
                      <a:pPr algn="l" fontAlgn="b"/>
                      <a:r>
                        <a:rPr lang="en-US" sz="1000" b="0" i="0" u="none" strike="noStrike">
                          <a:solidFill>
                            <a:srgbClr val="000000"/>
                          </a:solidFill>
                          <a:effectLst/>
                          <a:latin typeface="Arial" panose="020B0604020202020204" pitchFamily="34" charset="0"/>
                          <a:ea typeface="等线" panose="02010600030101010101" pitchFamily="2" charset="-122"/>
                        </a:rPr>
                        <a:t>Revenue</a:t>
                      </a:r>
                    </a:p>
                  </a:txBody>
                  <a:tcPr marL="5573" marR="5573" marT="5573" marB="0" anchor="b">
                    <a:lnL>
                      <a:noFill/>
                    </a:lnL>
                    <a:lnR>
                      <a:noFill/>
                    </a:lnR>
                    <a:lnT>
                      <a:noFill/>
                    </a:lnT>
                    <a:lnB>
                      <a:noFill/>
                    </a:lnB>
                    <a:solidFill>
                      <a:srgbClr val="FFFFFF"/>
                    </a:solidFill>
                  </a:tcPr>
                </a:tc>
                <a:tc>
                  <a:txBody>
                    <a:bodyPr/>
                    <a:lstStyle/>
                    <a:p>
                      <a:pPr algn="l" fontAlgn="b"/>
                      <a:r>
                        <a:rPr lang="zh-CN" altLang="en-US" sz="1000" b="0" i="0" u="none" strike="noStrike" dirty="0">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a:noFill/>
                    </a:lnR>
                    <a:lnT>
                      <a:noFill/>
                    </a:lnT>
                    <a:lnB>
                      <a:noFill/>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ea typeface="等线" panose="02010600030101010101" pitchFamily="2" charset="-122"/>
                        </a:rPr>
                        <a:t>2022A</a:t>
                      </a:r>
                    </a:p>
                  </a:txBody>
                  <a:tcPr marL="5573" marR="5573" marT="5573" marB="0" anchor="b">
                    <a:lnL>
                      <a:noFill/>
                    </a:lnL>
                    <a:lnR>
                      <a:noFill/>
                    </a:lnR>
                    <a:lnT>
                      <a:noFill/>
                    </a:lnT>
                    <a:lnB>
                      <a:noFill/>
                    </a:lnB>
                    <a:solidFill>
                      <a:srgbClr val="FFFFFF"/>
                    </a:solidFill>
                  </a:tcPr>
                </a:tc>
                <a:tc>
                  <a:txBody>
                    <a:bodyPr/>
                    <a:lstStyle/>
                    <a:p>
                      <a:pPr algn="r" fontAlgn="b"/>
                      <a:r>
                        <a:rPr lang="zh-CN" altLang="en-US" sz="900" b="0" i="0" u="none" strike="noStrike" dirty="0">
                          <a:solidFill>
                            <a:srgbClr val="000000"/>
                          </a:solidFill>
                          <a:effectLst/>
                          <a:latin typeface="Arial" panose="020B0604020202020204" pitchFamily="34" charset="0"/>
                          <a:ea typeface="等线" panose="02010600030101010101" pitchFamily="2" charset="-122"/>
                        </a:rPr>
                        <a:t>                 </a:t>
                      </a:r>
                      <a:r>
                        <a:rPr lang="en-US" altLang="zh-CN" sz="900" b="0" i="0" u="none" strike="noStrike" dirty="0">
                          <a:solidFill>
                            <a:srgbClr val="000000"/>
                          </a:solidFill>
                          <a:effectLst/>
                          <a:latin typeface="Arial" panose="020B0604020202020204" pitchFamily="34" charset="0"/>
                          <a:ea typeface="等线" panose="02010600030101010101" pitchFamily="2" charset="-122"/>
                        </a:rPr>
                        <a:t>7,267.43 </a:t>
                      </a:r>
                    </a:p>
                  </a:txBody>
                  <a:tcPr marL="5573" marR="5573" marT="5573" marB="0" anchor="b">
                    <a:lnL>
                      <a:noFill/>
                    </a:lnL>
                    <a:lnR>
                      <a:noFill/>
                    </a:lnR>
                    <a:lnT>
                      <a:noFill/>
                    </a:lnT>
                    <a:lnB>
                      <a:noFill/>
                    </a:lnB>
                    <a:solidFill>
                      <a:srgbClr val="FFFFFF"/>
                    </a:solidFill>
                  </a:tcPr>
                </a:tc>
                <a:extLst>
                  <a:ext uri="{0D108BD9-81ED-4DB2-BD59-A6C34878D82A}">
                    <a16:rowId xmlns:a16="http://schemas.microsoft.com/office/drawing/2014/main" val="1680156230"/>
                  </a:ext>
                </a:extLst>
              </a:tr>
              <a:tr h="199391">
                <a:tc>
                  <a:txBody>
                    <a:bodyPr/>
                    <a:lstStyle/>
                    <a:p>
                      <a:pPr algn="l" fontAlgn="b"/>
                      <a:r>
                        <a:rPr lang="en-US" sz="1000" b="0" i="0" u="none" strike="noStrike">
                          <a:solidFill>
                            <a:srgbClr val="000000"/>
                          </a:solidFill>
                          <a:effectLst/>
                          <a:latin typeface="Arial" panose="020B0604020202020204" pitchFamily="34" charset="0"/>
                          <a:ea typeface="等线" panose="02010600030101010101" pitchFamily="2" charset="-122"/>
                        </a:rPr>
                        <a:t>Stock price</a:t>
                      </a:r>
                    </a:p>
                  </a:txBody>
                  <a:tcPr marL="5573" marR="5573" marT="5573" marB="0" anchor="b">
                    <a:lnL>
                      <a:noFill/>
                    </a:lnL>
                    <a:lnR>
                      <a:noFill/>
                    </a:lnR>
                    <a:lnT>
                      <a:noFill/>
                    </a:lnT>
                    <a:lnB>
                      <a:noFill/>
                    </a:lnB>
                    <a:solidFill>
                      <a:srgbClr val="FFFFFF"/>
                    </a:solidFill>
                  </a:tcPr>
                </a:tc>
                <a:tc>
                  <a:txBody>
                    <a:bodyPr/>
                    <a:lstStyle/>
                    <a:p>
                      <a:pPr algn="l" fontAlgn="b"/>
                      <a:r>
                        <a:rPr lang="zh-CN" altLang="en-US" sz="1000" b="0" i="0" u="none" strike="noStrike" dirty="0">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a:noFill/>
                    </a:lnR>
                    <a:lnT>
                      <a:noFill/>
                    </a:lnT>
                    <a:lnB>
                      <a:noFill/>
                    </a:lnB>
                    <a:solidFill>
                      <a:srgbClr val="FFFFFF"/>
                    </a:solidFill>
                  </a:tcPr>
                </a:tc>
                <a:tc>
                  <a:txBody>
                    <a:bodyPr/>
                    <a:lstStyle/>
                    <a:p>
                      <a:pPr algn="r" fontAlgn="b"/>
                      <a:r>
                        <a:rPr lang="en-US" altLang="zh-CN" sz="900" b="0" i="0" u="none" strike="noStrike">
                          <a:solidFill>
                            <a:srgbClr val="000000"/>
                          </a:solidFill>
                          <a:effectLst/>
                          <a:latin typeface="Arial" panose="020B0604020202020204" pitchFamily="34" charset="0"/>
                          <a:ea typeface="等线" panose="02010600030101010101" pitchFamily="2" charset="-122"/>
                        </a:rPr>
                        <a:t>2023/12/31</a:t>
                      </a:r>
                    </a:p>
                  </a:txBody>
                  <a:tcPr marL="5573" marR="5573" marT="5573" marB="0" anchor="b">
                    <a:lnL>
                      <a:noFill/>
                    </a:lnL>
                    <a:lnR>
                      <a:noFill/>
                    </a:lnR>
                    <a:lnT>
                      <a:noFill/>
                    </a:lnT>
                    <a:lnB>
                      <a:noFill/>
                    </a:lnB>
                    <a:solidFill>
                      <a:srgbClr val="FFFFFF"/>
                    </a:solidFill>
                  </a:tcPr>
                </a:tc>
                <a:tc>
                  <a:txBody>
                    <a:bodyPr/>
                    <a:lstStyle/>
                    <a:p>
                      <a:pPr algn="r" fontAlgn="b"/>
                      <a:r>
                        <a:rPr lang="zh-CN" altLang="en-US" sz="900" b="0" i="0" u="none" strike="noStrike" dirty="0">
                          <a:solidFill>
                            <a:srgbClr val="000000"/>
                          </a:solidFill>
                          <a:effectLst/>
                          <a:latin typeface="Arial" panose="020B0604020202020204" pitchFamily="34" charset="0"/>
                          <a:ea typeface="等线" panose="02010600030101010101" pitchFamily="2" charset="-122"/>
                        </a:rPr>
                        <a:t>               </a:t>
                      </a:r>
                      <a:r>
                        <a:rPr lang="en-US" altLang="zh-CN" sz="900" b="0" i="0" u="none" strike="noStrike" dirty="0">
                          <a:solidFill>
                            <a:srgbClr val="000000"/>
                          </a:solidFill>
                          <a:effectLst/>
                          <a:latin typeface="Arial" panose="020B0604020202020204" pitchFamily="34" charset="0"/>
                          <a:ea typeface="等线" panose="02010600030101010101" pitchFamily="2" charset="-122"/>
                        </a:rPr>
                        <a:t>2.02 </a:t>
                      </a:r>
                    </a:p>
                  </a:txBody>
                  <a:tcPr marL="5573" marR="5573" marT="5573" marB="0" anchor="b">
                    <a:lnL>
                      <a:noFill/>
                    </a:lnL>
                    <a:lnR>
                      <a:noFill/>
                    </a:lnR>
                    <a:lnT>
                      <a:noFill/>
                    </a:lnT>
                    <a:lnB>
                      <a:noFill/>
                    </a:lnB>
                    <a:solidFill>
                      <a:srgbClr val="FFFFFF"/>
                    </a:solidFill>
                  </a:tcPr>
                </a:tc>
                <a:extLst>
                  <a:ext uri="{0D108BD9-81ED-4DB2-BD59-A6C34878D82A}">
                    <a16:rowId xmlns:a16="http://schemas.microsoft.com/office/drawing/2014/main" val="1775033799"/>
                  </a:ext>
                </a:extLst>
              </a:tr>
              <a:tr h="199391">
                <a:tc gridSpan="2">
                  <a:txBody>
                    <a:bodyPr/>
                    <a:lstStyle/>
                    <a:p>
                      <a:pPr algn="l" fontAlgn="b"/>
                      <a:r>
                        <a:rPr lang="en-US" sz="1000" b="0" i="0" u="none" strike="noStrike" dirty="0">
                          <a:solidFill>
                            <a:srgbClr val="000000"/>
                          </a:solidFill>
                          <a:effectLst/>
                          <a:latin typeface="Arial" panose="020B0604020202020204" pitchFamily="34" charset="0"/>
                          <a:ea typeface="等线" panose="02010600030101010101" pitchFamily="2" charset="-122"/>
                        </a:rPr>
                        <a:t>Revenue per share</a:t>
                      </a:r>
                    </a:p>
                  </a:txBody>
                  <a:tcPr marL="5573" marR="5573" marT="5573" marB="0" anchor="b">
                    <a:lnL>
                      <a:noFill/>
                    </a:lnL>
                    <a:lnR>
                      <a:noFill/>
                    </a:lnR>
                    <a:lnT>
                      <a:noFill/>
                    </a:lnT>
                    <a:lnB w="6350" cap="flat" cmpd="sng" algn="ctr">
                      <a:solidFill>
                        <a:srgbClr val="000000"/>
                      </a:solidFill>
                      <a:prstDash val="dot"/>
                      <a:round/>
                      <a:headEnd type="none" w="med" len="med"/>
                      <a:tailEnd type="none" w="med" len="med"/>
                    </a:lnB>
                    <a:solidFill>
                      <a:srgbClr val="FFFFFF"/>
                    </a:solidFill>
                  </a:tcPr>
                </a:tc>
                <a:tc hMerge="1">
                  <a:txBody>
                    <a:bodyPr/>
                    <a:lstStyle/>
                    <a:p>
                      <a:endParaRPr lang="zh-CN" altLang="en-US"/>
                    </a:p>
                  </a:txBody>
                  <a:tcPr/>
                </a:tc>
                <a:tc>
                  <a:txBody>
                    <a:bodyPr/>
                    <a:lstStyle/>
                    <a:p>
                      <a:pPr algn="l" fontAlgn="b"/>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a:noFill/>
                    </a:lnR>
                    <a:lnT>
                      <a:noFill/>
                    </a:lnT>
                    <a:lnB w="6350" cap="flat" cmpd="sng" algn="ctr">
                      <a:solidFill>
                        <a:srgbClr val="000000"/>
                      </a:solidFill>
                      <a:prstDash val="dot"/>
                      <a:round/>
                      <a:headEnd type="none" w="med" len="med"/>
                      <a:tailEnd type="none" w="med" len="med"/>
                    </a:lnB>
                    <a:solidFill>
                      <a:srgbClr val="FFFFFF"/>
                    </a:solidFill>
                  </a:tcPr>
                </a:tc>
                <a:tc>
                  <a:txBody>
                    <a:bodyPr/>
                    <a:lstStyle/>
                    <a:p>
                      <a:pPr algn="r" fontAlgn="b"/>
                      <a:r>
                        <a:rPr lang="zh-CN" altLang="en-US" sz="900" b="0" i="0" u="none" strike="noStrike" dirty="0">
                          <a:solidFill>
                            <a:srgbClr val="000000"/>
                          </a:solidFill>
                          <a:effectLst/>
                          <a:latin typeface="Arial" panose="020B0604020202020204" pitchFamily="34" charset="0"/>
                          <a:ea typeface="等线" panose="02010600030101010101" pitchFamily="2" charset="-122"/>
                        </a:rPr>
                        <a:t>               </a:t>
                      </a:r>
                      <a:r>
                        <a:rPr lang="en-US" altLang="zh-CN" sz="900" b="0" i="0" u="none" strike="noStrike" dirty="0">
                          <a:solidFill>
                            <a:srgbClr val="000000"/>
                          </a:solidFill>
                          <a:effectLst/>
                          <a:latin typeface="Arial" panose="020B0604020202020204" pitchFamily="34" charset="0"/>
                          <a:ea typeface="等线" panose="02010600030101010101" pitchFamily="2" charset="-122"/>
                        </a:rPr>
                        <a:t>0.82 </a:t>
                      </a:r>
                    </a:p>
                  </a:txBody>
                  <a:tcPr marL="5573" marR="5573" marT="5573" marB="0" anchor="b">
                    <a:lnL>
                      <a:noFill/>
                    </a:lnL>
                    <a:lnR>
                      <a:noFill/>
                    </a:lnR>
                    <a:lnT>
                      <a:noFill/>
                    </a:lnT>
                    <a:lnB w="6350" cap="flat" cmpd="sng" algn="ctr">
                      <a:solidFill>
                        <a:srgbClr val="000000"/>
                      </a:solidFill>
                      <a:prstDash val="dot"/>
                      <a:round/>
                      <a:headEnd type="none" w="med" len="med"/>
                      <a:tailEnd type="none" w="med" len="med"/>
                    </a:lnB>
                    <a:solidFill>
                      <a:srgbClr val="FFFFFF"/>
                    </a:solidFill>
                  </a:tcPr>
                </a:tc>
                <a:extLst>
                  <a:ext uri="{0D108BD9-81ED-4DB2-BD59-A6C34878D82A}">
                    <a16:rowId xmlns:a16="http://schemas.microsoft.com/office/drawing/2014/main" val="99114187"/>
                  </a:ext>
                </a:extLst>
              </a:tr>
              <a:tr h="199391">
                <a:tc>
                  <a:txBody>
                    <a:bodyPr/>
                    <a:lstStyle/>
                    <a:p>
                      <a:pPr algn="l" fontAlgn="b"/>
                      <a:r>
                        <a:rPr lang="en-US" sz="1000" b="1" i="0" u="none" strike="noStrike">
                          <a:solidFill>
                            <a:srgbClr val="000000"/>
                          </a:solidFill>
                          <a:effectLst/>
                          <a:latin typeface="Arial" panose="020B0604020202020204" pitchFamily="34" charset="0"/>
                          <a:ea typeface="等线" panose="02010600030101010101" pitchFamily="2" charset="-122"/>
                        </a:rPr>
                        <a:t>P/S</a:t>
                      </a:r>
                    </a:p>
                  </a:txBody>
                  <a:tcPr marL="5573" marR="5573" marT="5573" marB="0" anchor="b">
                    <a:lnL>
                      <a:noFill/>
                    </a:lnL>
                    <a:lnR>
                      <a:noFill/>
                    </a:lnR>
                    <a:lnT w="6350" cap="flat" cmpd="sng" algn="ctr">
                      <a:solidFill>
                        <a:srgbClr val="000000"/>
                      </a:solidFill>
                      <a:prstDash val="dot"/>
                      <a:round/>
                      <a:headEnd type="none" w="med" len="med"/>
                      <a:tailEnd type="none" w="med" len="med"/>
                    </a:lnT>
                    <a:lnB>
                      <a:noFill/>
                    </a:lnB>
                    <a:solidFill>
                      <a:srgbClr val="FFFFFF"/>
                    </a:solidFill>
                  </a:tcPr>
                </a:tc>
                <a:tc>
                  <a:txBody>
                    <a:bodyPr/>
                    <a:lstStyle/>
                    <a:p>
                      <a:pPr algn="l" fontAlgn="b"/>
                      <a:r>
                        <a:rPr lang="zh-CN" altLang="en-US" sz="1000" b="1" i="0" u="none" strike="noStrike" dirty="0">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a:noFill/>
                    </a:lnR>
                    <a:lnT w="6350" cap="flat" cmpd="sng" algn="ctr">
                      <a:solidFill>
                        <a:srgbClr val="000000"/>
                      </a:solidFill>
                      <a:prstDash val="dot"/>
                      <a:round/>
                      <a:headEnd type="none" w="med" len="med"/>
                      <a:tailEnd type="none" w="med" len="med"/>
                    </a:lnT>
                    <a:lnB>
                      <a:noFill/>
                    </a:lnB>
                    <a:solidFill>
                      <a:srgbClr val="FFFFFF"/>
                    </a:solidFill>
                  </a:tcPr>
                </a:tc>
                <a:tc>
                  <a:txBody>
                    <a:bodyPr/>
                    <a:lstStyle/>
                    <a:p>
                      <a:pPr algn="l" fontAlgn="b"/>
                      <a:r>
                        <a:rPr lang="zh-CN" altLang="en-US" sz="900" b="1" i="0" u="none" strike="noStrike">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a:noFill/>
                    </a:lnR>
                    <a:lnT w="6350" cap="flat" cmpd="sng" algn="ctr">
                      <a:solidFill>
                        <a:srgbClr val="000000"/>
                      </a:solidFill>
                      <a:prstDash val="dot"/>
                      <a:round/>
                      <a:headEnd type="none" w="med" len="med"/>
                      <a:tailEnd type="none" w="med" len="med"/>
                    </a:lnT>
                    <a:lnB>
                      <a:noFill/>
                    </a:lnB>
                    <a:solidFill>
                      <a:srgbClr val="FFFFFF"/>
                    </a:solidFill>
                  </a:tcPr>
                </a:tc>
                <a:tc>
                  <a:txBody>
                    <a:bodyPr/>
                    <a:lstStyle/>
                    <a:p>
                      <a:pPr algn="r" fontAlgn="b"/>
                      <a:r>
                        <a:rPr lang="en-US" altLang="zh-CN" sz="900" b="1" i="0" u="none" strike="noStrike" dirty="0">
                          <a:solidFill>
                            <a:srgbClr val="000000"/>
                          </a:solidFill>
                          <a:effectLst/>
                          <a:latin typeface="Arial" panose="020B0604020202020204" pitchFamily="34" charset="0"/>
                          <a:ea typeface="等线" panose="02010600030101010101" pitchFamily="2" charset="-122"/>
                        </a:rPr>
                        <a:t>2.45 </a:t>
                      </a:r>
                    </a:p>
                  </a:txBody>
                  <a:tcPr marL="5573" marR="5573" marT="5573" marB="0" anchor="b">
                    <a:lnL>
                      <a:noFill/>
                    </a:lnL>
                    <a:lnR>
                      <a:noFill/>
                    </a:lnR>
                    <a:lnT w="6350" cap="flat" cmpd="sng" algn="ctr">
                      <a:solidFill>
                        <a:srgbClr val="000000"/>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645938532"/>
                  </a:ext>
                </a:extLst>
              </a:tr>
              <a:tr h="199391">
                <a:tc>
                  <a:txBody>
                    <a:bodyPr/>
                    <a:lstStyle/>
                    <a:p>
                      <a:pPr algn="l" fontAlgn="b"/>
                      <a:r>
                        <a:rPr lang="zh-CN" altLang="en-US" sz="1000" b="0" i="0" u="none" strike="noStrike">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a:noFill/>
                    </a:lnR>
                    <a:lnT>
                      <a:noFill/>
                    </a:lnT>
                    <a:lnB>
                      <a:noFill/>
                    </a:lnB>
                    <a:solidFill>
                      <a:srgbClr val="FFFFFF"/>
                    </a:solidFill>
                  </a:tcPr>
                </a:tc>
                <a:tc>
                  <a:txBody>
                    <a:bodyPr/>
                    <a:lstStyle/>
                    <a:p>
                      <a:pPr algn="l" fontAlgn="b"/>
                      <a:r>
                        <a:rPr lang="zh-CN" altLang="en-US" sz="1000" b="0" i="0" u="none" strike="noStrike" dirty="0">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a:noFill/>
                    </a:lnR>
                    <a:lnT>
                      <a:noFill/>
                    </a:lnT>
                    <a:lnB>
                      <a:noFill/>
                    </a:lnB>
                    <a:solidFill>
                      <a:srgbClr val="FFFFFF"/>
                    </a:solidFill>
                  </a:tcPr>
                </a:tc>
                <a:tc>
                  <a:txBody>
                    <a:bodyPr/>
                    <a:lstStyle/>
                    <a:p>
                      <a:pPr algn="l" fontAlgn="b"/>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a:noFill/>
                    </a:lnR>
                    <a:lnT>
                      <a:noFill/>
                    </a:lnT>
                    <a:lnB>
                      <a:noFill/>
                    </a:lnB>
                    <a:solidFill>
                      <a:srgbClr val="FFFFFF"/>
                    </a:solidFill>
                  </a:tcPr>
                </a:tc>
                <a:tc>
                  <a:txBody>
                    <a:bodyPr/>
                    <a:lstStyle/>
                    <a:p>
                      <a:pPr algn="l" fontAlgn="b"/>
                      <a:r>
                        <a:rPr lang="zh-CN" altLang="en-US" sz="900" b="0" i="0" u="none" strike="noStrike" dirty="0">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a:noFill/>
                    </a:lnR>
                    <a:lnT>
                      <a:noFill/>
                    </a:lnT>
                    <a:lnB>
                      <a:noFill/>
                    </a:lnB>
                    <a:solidFill>
                      <a:srgbClr val="FFFFFF"/>
                    </a:solidFill>
                  </a:tcPr>
                </a:tc>
                <a:extLst>
                  <a:ext uri="{0D108BD9-81ED-4DB2-BD59-A6C34878D82A}">
                    <a16:rowId xmlns:a16="http://schemas.microsoft.com/office/drawing/2014/main" val="661709877"/>
                  </a:ext>
                </a:extLst>
              </a:tr>
              <a:tr h="199391">
                <a:tc>
                  <a:txBody>
                    <a:bodyPr/>
                    <a:lstStyle/>
                    <a:p>
                      <a:pPr algn="l" fontAlgn="b"/>
                      <a:r>
                        <a:rPr lang="en-US" sz="1000" b="0" i="0" u="none" strike="noStrike">
                          <a:solidFill>
                            <a:srgbClr val="000000"/>
                          </a:solidFill>
                          <a:effectLst/>
                          <a:latin typeface="Arial" panose="020B0604020202020204" pitchFamily="34" charset="0"/>
                          <a:ea typeface="等线" panose="02010600030101010101" pitchFamily="2" charset="-122"/>
                        </a:rPr>
                        <a:t>Revenue</a:t>
                      </a:r>
                    </a:p>
                  </a:txBody>
                  <a:tcPr marL="5573" marR="5573" marT="5573" marB="0" anchor="b">
                    <a:lnL>
                      <a:noFill/>
                    </a:lnL>
                    <a:lnR>
                      <a:noFill/>
                    </a:lnR>
                    <a:lnT>
                      <a:noFill/>
                    </a:lnT>
                    <a:lnB>
                      <a:noFill/>
                    </a:lnB>
                    <a:solidFill>
                      <a:srgbClr val="FFFFFF"/>
                    </a:solidFill>
                  </a:tcPr>
                </a:tc>
                <a:tc>
                  <a:txBody>
                    <a:bodyPr/>
                    <a:lstStyle/>
                    <a:p>
                      <a:pPr algn="l" fontAlgn="b"/>
                      <a:r>
                        <a:rPr lang="zh-CN" altLang="en-US" sz="1000" b="0" i="0" u="none" strike="noStrike" dirty="0">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ea typeface="等线" panose="02010600030101010101" pitchFamily="2" charset="-122"/>
                        </a:rPr>
                        <a:t>2023E</a:t>
                      </a:r>
                    </a:p>
                  </a:txBody>
                  <a:tcPr marL="5573" marR="5573" marT="5573" marB="0" anchor="b">
                    <a:lnL>
                      <a:noFill/>
                    </a:lnL>
                    <a:lnR>
                      <a:noFill/>
                    </a:lnR>
                    <a:lnT>
                      <a:noFill/>
                    </a:lnT>
                    <a:lnB>
                      <a:noFill/>
                    </a:lnB>
                    <a:solidFill>
                      <a:srgbClr val="FFFFFF"/>
                    </a:solidFill>
                  </a:tcPr>
                </a:tc>
                <a:tc>
                  <a:txBody>
                    <a:bodyPr/>
                    <a:lstStyle/>
                    <a:p>
                      <a:pPr algn="r" fontAlgn="b"/>
                      <a:r>
                        <a:rPr lang="zh-CN" altLang="en-US" sz="900" b="0" i="0" u="none" strike="noStrike" dirty="0">
                          <a:solidFill>
                            <a:srgbClr val="000000"/>
                          </a:solidFill>
                          <a:effectLst/>
                          <a:latin typeface="Arial" panose="020B0604020202020204" pitchFamily="34" charset="0"/>
                          <a:ea typeface="等线" panose="02010600030101010101" pitchFamily="2" charset="-122"/>
                        </a:rPr>
                        <a:t>       </a:t>
                      </a:r>
                      <a:r>
                        <a:rPr lang="en-US" altLang="zh-CN" sz="900" b="0" i="0" u="none" strike="noStrike" dirty="0">
                          <a:solidFill>
                            <a:srgbClr val="000000"/>
                          </a:solidFill>
                          <a:effectLst/>
                          <a:latin typeface="Arial" panose="020B0604020202020204" pitchFamily="34" charset="0"/>
                          <a:ea typeface="等线" panose="02010600030101010101" pitchFamily="2" charset="-122"/>
                        </a:rPr>
                        <a:t>8,479.00 </a:t>
                      </a:r>
                    </a:p>
                  </a:txBody>
                  <a:tcPr marL="5573" marR="5573" marT="5573" marB="0" anchor="b">
                    <a:lnL>
                      <a:noFill/>
                    </a:lnL>
                    <a:lnR>
                      <a:noFill/>
                    </a:lnR>
                    <a:lnT>
                      <a:noFill/>
                    </a:lnT>
                    <a:lnB>
                      <a:noFill/>
                    </a:lnB>
                    <a:solidFill>
                      <a:srgbClr val="FFFFFF"/>
                    </a:solidFill>
                  </a:tcPr>
                </a:tc>
                <a:extLst>
                  <a:ext uri="{0D108BD9-81ED-4DB2-BD59-A6C34878D82A}">
                    <a16:rowId xmlns:a16="http://schemas.microsoft.com/office/drawing/2014/main" val="3289124616"/>
                  </a:ext>
                </a:extLst>
              </a:tr>
              <a:tr h="199391">
                <a:tc>
                  <a:txBody>
                    <a:bodyPr/>
                    <a:lstStyle/>
                    <a:p>
                      <a:pPr algn="l" fontAlgn="b"/>
                      <a:r>
                        <a:rPr lang="en-US" sz="1000" b="0" i="0" u="none" strike="noStrike">
                          <a:solidFill>
                            <a:srgbClr val="000000"/>
                          </a:solidFill>
                          <a:effectLst/>
                          <a:latin typeface="Arial" panose="020B0604020202020204" pitchFamily="34" charset="0"/>
                          <a:ea typeface="等线" panose="02010600030101010101" pitchFamily="2" charset="-122"/>
                        </a:rPr>
                        <a:t>Revenue</a:t>
                      </a:r>
                    </a:p>
                  </a:txBody>
                  <a:tcPr marL="5573" marR="5573" marT="5573" marB="0" anchor="b">
                    <a:lnL>
                      <a:noFill/>
                    </a:lnL>
                    <a:lnR>
                      <a:noFill/>
                    </a:lnR>
                    <a:lnT>
                      <a:noFill/>
                    </a:lnT>
                    <a:lnB>
                      <a:noFill/>
                    </a:lnB>
                    <a:solidFill>
                      <a:srgbClr val="FFFFFF"/>
                    </a:solidFill>
                  </a:tcPr>
                </a:tc>
                <a:tc>
                  <a:txBody>
                    <a:bodyPr/>
                    <a:lstStyle/>
                    <a:p>
                      <a:pPr algn="l" fontAlgn="b"/>
                      <a:r>
                        <a:rPr lang="zh-CN" altLang="en-US" sz="1000" b="1" i="0" u="none" strike="noStrike" dirty="0">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ea typeface="等线" panose="02010600030101010101" pitchFamily="2" charset="-122"/>
                        </a:rPr>
                        <a:t>2024E</a:t>
                      </a:r>
                    </a:p>
                  </a:txBody>
                  <a:tcPr marL="5573" marR="5573" marT="5573" marB="0" anchor="b">
                    <a:lnL>
                      <a:noFill/>
                    </a:lnL>
                    <a:lnR>
                      <a:noFill/>
                    </a:lnR>
                    <a:lnT>
                      <a:noFill/>
                    </a:lnT>
                    <a:lnB>
                      <a:noFill/>
                    </a:lnB>
                    <a:solidFill>
                      <a:srgbClr val="FFFFFF"/>
                    </a:solidFill>
                  </a:tcPr>
                </a:tc>
                <a:tc>
                  <a:txBody>
                    <a:bodyPr/>
                    <a:lstStyle/>
                    <a:p>
                      <a:pPr algn="r" fontAlgn="b"/>
                      <a:r>
                        <a:rPr lang="zh-CN" altLang="en-US" sz="900" b="0" i="0" u="none" strike="noStrike" dirty="0">
                          <a:solidFill>
                            <a:srgbClr val="000000"/>
                          </a:solidFill>
                          <a:effectLst/>
                          <a:latin typeface="Arial" panose="020B0604020202020204" pitchFamily="34" charset="0"/>
                          <a:ea typeface="等线" panose="02010600030101010101" pitchFamily="2" charset="-122"/>
                        </a:rPr>
                        <a:t>       </a:t>
                      </a:r>
                      <a:r>
                        <a:rPr lang="en-US" altLang="zh-CN" sz="900" b="0" i="0" u="none" strike="noStrike" dirty="0">
                          <a:solidFill>
                            <a:srgbClr val="000000"/>
                          </a:solidFill>
                          <a:effectLst/>
                          <a:latin typeface="Arial" panose="020B0604020202020204" pitchFamily="34" charset="0"/>
                          <a:ea typeface="等线" panose="02010600030101010101" pitchFamily="2" charset="-122"/>
                        </a:rPr>
                        <a:t>10,062.00 </a:t>
                      </a:r>
                    </a:p>
                  </a:txBody>
                  <a:tcPr marL="5573" marR="5573" marT="5573" marB="0" anchor="b">
                    <a:lnL>
                      <a:noFill/>
                    </a:lnL>
                    <a:lnR>
                      <a:noFill/>
                    </a:lnR>
                    <a:lnT>
                      <a:noFill/>
                    </a:lnT>
                    <a:lnB>
                      <a:noFill/>
                    </a:lnB>
                    <a:solidFill>
                      <a:srgbClr val="FFFFFF"/>
                    </a:solidFill>
                  </a:tcPr>
                </a:tc>
                <a:extLst>
                  <a:ext uri="{0D108BD9-81ED-4DB2-BD59-A6C34878D82A}">
                    <a16:rowId xmlns:a16="http://schemas.microsoft.com/office/drawing/2014/main" val="4185310902"/>
                  </a:ext>
                </a:extLst>
              </a:tr>
              <a:tr h="199391">
                <a:tc>
                  <a:txBody>
                    <a:bodyPr/>
                    <a:lstStyle/>
                    <a:p>
                      <a:pPr algn="l" fontAlgn="b"/>
                      <a:r>
                        <a:rPr lang="en-US" sz="1000" b="0" i="0" u="none" strike="noStrike">
                          <a:solidFill>
                            <a:srgbClr val="000000"/>
                          </a:solidFill>
                          <a:effectLst/>
                          <a:latin typeface="Arial" panose="020B0604020202020204" pitchFamily="34" charset="0"/>
                          <a:ea typeface="等线" panose="02010600030101010101" pitchFamily="2" charset="-122"/>
                        </a:rPr>
                        <a:t>Revenue</a:t>
                      </a:r>
                    </a:p>
                  </a:txBody>
                  <a:tcPr marL="5573" marR="5573" marT="5573" marB="0" anchor="b">
                    <a:lnL>
                      <a:noFill/>
                    </a:lnL>
                    <a:lnR>
                      <a:noFill/>
                    </a:lnR>
                    <a:lnT>
                      <a:noFill/>
                    </a:lnT>
                    <a:lnB w="6350" cap="flat" cmpd="sng" algn="ctr">
                      <a:solidFill>
                        <a:srgbClr val="000000"/>
                      </a:solidFill>
                      <a:prstDash val="dot"/>
                      <a:round/>
                      <a:headEnd type="none" w="med" len="med"/>
                      <a:tailEnd type="none" w="med" len="med"/>
                    </a:lnB>
                    <a:solidFill>
                      <a:srgbClr val="FFFFFF"/>
                    </a:solidFill>
                  </a:tcPr>
                </a:tc>
                <a:tc>
                  <a:txBody>
                    <a:bodyPr/>
                    <a:lstStyle/>
                    <a:p>
                      <a:pPr algn="l" fontAlgn="b"/>
                      <a:r>
                        <a:rPr lang="zh-CN" altLang="en-US" sz="1000" b="0" i="0" u="none" strike="noStrike" dirty="0">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a:noFill/>
                    </a:lnR>
                    <a:lnT>
                      <a:noFill/>
                    </a:lnT>
                    <a:lnB w="6350" cap="flat" cmpd="sng" algn="ctr">
                      <a:solidFill>
                        <a:srgbClr val="000000"/>
                      </a:solidFill>
                      <a:prstDash val="dot"/>
                      <a:round/>
                      <a:headEnd type="none" w="med" len="med"/>
                      <a:tailEnd type="none" w="med" len="med"/>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ea typeface="等线" panose="02010600030101010101" pitchFamily="2" charset="-122"/>
                        </a:rPr>
                        <a:t>2024E</a:t>
                      </a:r>
                    </a:p>
                  </a:txBody>
                  <a:tcPr marL="5573" marR="5573" marT="5573" marB="0" anchor="b">
                    <a:lnL>
                      <a:noFill/>
                    </a:lnL>
                    <a:lnR>
                      <a:noFill/>
                    </a:lnR>
                    <a:lnT>
                      <a:noFill/>
                    </a:lnT>
                    <a:lnB w="6350" cap="flat" cmpd="sng" algn="ctr">
                      <a:solidFill>
                        <a:srgbClr val="000000"/>
                      </a:solidFill>
                      <a:prstDash val="dot"/>
                      <a:round/>
                      <a:headEnd type="none" w="med" len="med"/>
                      <a:tailEnd type="none" w="med" len="med"/>
                    </a:lnB>
                    <a:solidFill>
                      <a:srgbClr val="FFFFFF"/>
                    </a:solidFill>
                  </a:tcPr>
                </a:tc>
                <a:tc>
                  <a:txBody>
                    <a:bodyPr/>
                    <a:lstStyle/>
                    <a:p>
                      <a:pPr algn="r" fontAlgn="b"/>
                      <a:r>
                        <a:rPr lang="zh-CN" altLang="en-US" sz="900" b="0" i="0" u="none" strike="noStrike" dirty="0">
                          <a:solidFill>
                            <a:srgbClr val="000000"/>
                          </a:solidFill>
                          <a:effectLst/>
                          <a:latin typeface="Arial" panose="020B0604020202020204" pitchFamily="34" charset="0"/>
                          <a:ea typeface="等线" panose="02010600030101010101" pitchFamily="2" charset="-122"/>
                        </a:rPr>
                        <a:t>     </a:t>
                      </a:r>
                      <a:r>
                        <a:rPr lang="en-US" altLang="zh-CN" sz="900" b="0" i="0" u="none" strike="noStrike" dirty="0">
                          <a:solidFill>
                            <a:srgbClr val="000000"/>
                          </a:solidFill>
                          <a:effectLst/>
                          <a:latin typeface="Arial" panose="020B0604020202020204" pitchFamily="34" charset="0"/>
                          <a:ea typeface="等线" panose="02010600030101010101" pitchFamily="2" charset="-122"/>
                        </a:rPr>
                        <a:t>12,578.00 </a:t>
                      </a:r>
                    </a:p>
                  </a:txBody>
                  <a:tcPr marL="5573" marR="5573" marT="5573" marB="0" anchor="b">
                    <a:lnL>
                      <a:noFill/>
                    </a:lnL>
                    <a:lnR>
                      <a:noFill/>
                    </a:lnR>
                    <a:lnT>
                      <a:noFill/>
                    </a:lnT>
                    <a:lnB w="6350" cap="flat" cmpd="sng" algn="ctr">
                      <a:solidFill>
                        <a:srgbClr val="000000"/>
                      </a:solidFill>
                      <a:prstDash val="dot"/>
                      <a:round/>
                      <a:headEnd type="none" w="med" len="med"/>
                      <a:tailEnd type="none" w="med" len="med"/>
                    </a:lnB>
                    <a:solidFill>
                      <a:srgbClr val="FFFFFF"/>
                    </a:solidFill>
                  </a:tcPr>
                </a:tc>
                <a:extLst>
                  <a:ext uri="{0D108BD9-81ED-4DB2-BD59-A6C34878D82A}">
                    <a16:rowId xmlns:a16="http://schemas.microsoft.com/office/drawing/2014/main" val="4179229942"/>
                  </a:ext>
                </a:extLst>
              </a:tr>
              <a:tr h="280572">
                <a:tc>
                  <a:txBody>
                    <a:bodyPr/>
                    <a:lstStyle/>
                    <a:p>
                      <a:pPr algn="l" fontAlgn="b"/>
                      <a:r>
                        <a:rPr lang="en-US" sz="1000" b="1" i="0" u="none" strike="noStrike">
                          <a:solidFill>
                            <a:srgbClr val="000000"/>
                          </a:solidFill>
                          <a:effectLst/>
                          <a:latin typeface="Arial" panose="020B0604020202020204" pitchFamily="34" charset="0"/>
                          <a:ea typeface="等线" panose="02010600030101010101" pitchFamily="2" charset="-122"/>
                        </a:rPr>
                        <a:t>Stock price</a:t>
                      </a:r>
                    </a:p>
                  </a:txBody>
                  <a:tcPr marL="5573" marR="5573" marT="5573" marB="0" anchor="b">
                    <a:lnL>
                      <a:noFill/>
                    </a:lnL>
                    <a:lnR>
                      <a:noFill/>
                    </a:lnR>
                    <a:lnT w="6350" cap="flat" cmpd="sng" algn="ctr">
                      <a:solidFill>
                        <a:srgbClr val="000000"/>
                      </a:solidFill>
                      <a:prstDash val="dot"/>
                      <a:round/>
                      <a:headEnd type="none" w="med" len="med"/>
                      <a:tailEnd type="none" w="med" len="med"/>
                    </a:lnT>
                    <a:lnB>
                      <a:noFill/>
                    </a:lnB>
                    <a:solidFill>
                      <a:srgbClr val="FFFFFF"/>
                    </a:solidFill>
                  </a:tcPr>
                </a:tc>
                <a:tc>
                  <a:txBody>
                    <a:bodyPr/>
                    <a:lstStyle/>
                    <a:p>
                      <a:pPr algn="l" fontAlgn="b"/>
                      <a:r>
                        <a:rPr lang="zh-CN" altLang="en-US" sz="1000" b="1" i="0" u="none" strike="noStrike" dirty="0">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a:noFill/>
                    </a:lnR>
                    <a:lnT w="6350" cap="flat" cmpd="sng" algn="ctr">
                      <a:solidFill>
                        <a:srgbClr val="000000"/>
                      </a:solidFill>
                      <a:prstDash val="dot"/>
                      <a:round/>
                      <a:headEnd type="none" w="med" len="med"/>
                      <a:tailEnd type="none" w="med" len="med"/>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ea typeface="等线" panose="02010600030101010101" pitchFamily="2" charset="-122"/>
                        </a:rPr>
                        <a:t>2023E</a:t>
                      </a:r>
                    </a:p>
                  </a:txBody>
                  <a:tcPr marL="5573" marR="5573" marT="5573" marB="0" anchor="b">
                    <a:lnL>
                      <a:noFill/>
                    </a:lnL>
                    <a:lnR>
                      <a:noFill/>
                    </a:lnR>
                    <a:lnT w="6350" cap="flat" cmpd="sng" algn="ctr">
                      <a:solidFill>
                        <a:srgbClr val="000000"/>
                      </a:solidFill>
                      <a:prstDash val="dot"/>
                      <a:round/>
                      <a:headEnd type="none" w="med" len="med"/>
                      <a:tailEnd type="none" w="med" len="med"/>
                    </a:lnT>
                    <a:lnB>
                      <a:noFill/>
                    </a:lnB>
                    <a:solidFill>
                      <a:srgbClr val="FFFFFF"/>
                    </a:solidFill>
                  </a:tcPr>
                </a:tc>
                <a:tc>
                  <a:txBody>
                    <a:bodyPr/>
                    <a:lstStyle/>
                    <a:p>
                      <a:pPr algn="r" fontAlgn="b"/>
                      <a:r>
                        <a:rPr lang="zh-CN" altLang="en-US" sz="900" b="1" i="0" u="none" strike="noStrike" dirty="0">
                          <a:solidFill>
                            <a:srgbClr val="000000"/>
                          </a:solidFill>
                          <a:effectLst/>
                          <a:latin typeface="Arial" panose="020B0604020202020204" pitchFamily="34" charset="0"/>
                          <a:ea typeface="等线" panose="02010600030101010101" pitchFamily="2" charset="-122"/>
                        </a:rPr>
                        <a:t>               </a:t>
                      </a:r>
                      <a:r>
                        <a:rPr lang="en-US" altLang="zh-CN" sz="900" b="1" i="0" u="none" strike="noStrike" dirty="0">
                          <a:solidFill>
                            <a:srgbClr val="000000"/>
                          </a:solidFill>
                          <a:effectLst/>
                          <a:latin typeface="Arial" panose="020B0604020202020204" pitchFamily="34" charset="0"/>
                          <a:ea typeface="等线" panose="02010600030101010101" pitchFamily="2" charset="-122"/>
                        </a:rPr>
                        <a:t>2.36 </a:t>
                      </a:r>
                    </a:p>
                  </a:txBody>
                  <a:tcPr marL="5573" marR="5573" marT="5573" marB="0" anchor="b">
                    <a:lnL>
                      <a:noFill/>
                    </a:lnL>
                    <a:lnR>
                      <a:noFill/>
                    </a:lnR>
                    <a:lnT w="6350" cap="flat" cmpd="sng" algn="ctr">
                      <a:solidFill>
                        <a:srgbClr val="000000"/>
                      </a:solidFill>
                      <a:prstDash val="dot"/>
                      <a:round/>
                      <a:headEnd type="none" w="med" len="med"/>
                      <a:tailEnd type="none" w="med" len="med"/>
                    </a:lnT>
                    <a:lnB>
                      <a:noFill/>
                    </a:lnB>
                    <a:solidFill>
                      <a:srgbClr val="FFFFFF"/>
                    </a:solidFill>
                  </a:tcPr>
                </a:tc>
                <a:extLst>
                  <a:ext uri="{0D108BD9-81ED-4DB2-BD59-A6C34878D82A}">
                    <a16:rowId xmlns:a16="http://schemas.microsoft.com/office/drawing/2014/main" val="2025367052"/>
                  </a:ext>
                </a:extLst>
              </a:tr>
              <a:tr h="280572">
                <a:tc>
                  <a:txBody>
                    <a:bodyPr/>
                    <a:lstStyle/>
                    <a:p>
                      <a:pPr algn="l" fontAlgn="b"/>
                      <a:r>
                        <a:rPr lang="en-US" sz="1000" b="1" i="0" u="none" strike="noStrike">
                          <a:solidFill>
                            <a:srgbClr val="000000"/>
                          </a:solidFill>
                          <a:effectLst/>
                          <a:latin typeface="Arial" panose="020B0604020202020204" pitchFamily="34" charset="0"/>
                          <a:ea typeface="等线" panose="02010600030101010101" pitchFamily="2" charset="-122"/>
                        </a:rPr>
                        <a:t>Stock price</a:t>
                      </a:r>
                    </a:p>
                  </a:txBody>
                  <a:tcPr marL="5573" marR="5573" marT="5573" marB="0" anchor="b">
                    <a:lnL>
                      <a:noFill/>
                    </a:lnL>
                    <a:lnR>
                      <a:noFill/>
                    </a:lnR>
                    <a:lnT>
                      <a:noFill/>
                    </a:lnT>
                    <a:lnB>
                      <a:noFill/>
                    </a:lnB>
                    <a:solidFill>
                      <a:srgbClr val="FFFFFF"/>
                    </a:solidFill>
                  </a:tcPr>
                </a:tc>
                <a:tc>
                  <a:txBody>
                    <a:bodyPr/>
                    <a:lstStyle/>
                    <a:p>
                      <a:pPr algn="l" fontAlgn="b"/>
                      <a:r>
                        <a:rPr lang="zh-CN" altLang="en-US" sz="1000" b="1" i="0" u="none" strike="noStrike" dirty="0">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ea typeface="等线" panose="02010600030101010101" pitchFamily="2" charset="-122"/>
                        </a:rPr>
                        <a:t>2024E</a:t>
                      </a:r>
                    </a:p>
                  </a:txBody>
                  <a:tcPr marL="5573" marR="5573" marT="5573" marB="0" anchor="b">
                    <a:lnL>
                      <a:noFill/>
                    </a:lnL>
                    <a:lnR>
                      <a:noFill/>
                    </a:lnR>
                    <a:lnT>
                      <a:noFill/>
                    </a:lnT>
                    <a:lnB>
                      <a:noFill/>
                    </a:lnB>
                    <a:solidFill>
                      <a:srgbClr val="FFFFFF"/>
                    </a:solidFill>
                  </a:tcPr>
                </a:tc>
                <a:tc>
                  <a:txBody>
                    <a:bodyPr/>
                    <a:lstStyle/>
                    <a:p>
                      <a:pPr algn="r" fontAlgn="b"/>
                      <a:r>
                        <a:rPr lang="zh-CN" altLang="en-US" sz="900" b="1" i="0" u="none" strike="noStrike" dirty="0">
                          <a:solidFill>
                            <a:srgbClr val="000000"/>
                          </a:solidFill>
                          <a:effectLst/>
                          <a:latin typeface="Arial" panose="020B0604020202020204" pitchFamily="34" charset="0"/>
                          <a:ea typeface="等线" panose="02010600030101010101" pitchFamily="2" charset="-122"/>
                        </a:rPr>
                        <a:t>               </a:t>
                      </a:r>
                      <a:r>
                        <a:rPr lang="en-US" altLang="zh-CN" sz="900" b="1" i="0" u="none" strike="noStrike" dirty="0">
                          <a:solidFill>
                            <a:srgbClr val="000000"/>
                          </a:solidFill>
                          <a:effectLst/>
                          <a:latin typeface="Arial" panose="020B0604020202020204" pitchFamily="34" charset="0"/>
                          <a:ea typeface="等线" panose="02010600030101010101" pitchFamily="2" charset="-122"/>
                        </a:rPr>
                        <a:t>2.80 </a:t>
                      </a:r>
                    </a:p>
                  </a:txBody>
                  <a:tcPr marL="5573" marR="5573" marT="5573" marB="0" anchor="b">
                    <a:lnL>
                      <a:noFill/>
                    </a:lnL>
                    <a:lnR>
                      <a:noFill/>
                    </a:lnR>
                    <a:lnT>
                      <a:noFill/>
                    </a:lnT>
                    <a:lnB>
                      <a:noFill/>
                    </a:lnB>
                    <a:solidFill>
                      <a:srgbClr val="FFFFFF"/>
                    </a:solidFill>
                  </a:tcPr>
                </a:tc>
                <a:extLst>
                  <a:ext uri="{0D108BD9-81ED-4DB2-BD59-A6C34878D82A}">
                    <a16:rowId xmlns:a16="http://schemas.microsoft.com/office/drawing/2014/main" val="180640804"/>
                  </a:ext>
                </a:extLst>
              </a:tr>
              <a:tr h="280572">
                <a:tc>
                  <a:txBody>
                    <a:bodyPr/>
                    <a:lstStyle/>
                    <a:p>
                      <a:pPr algn="l" fontAlgn="b"/>
                      <a:r>
                        <a:rPr lang="en-US" sz="1000" b="1" i="0" u="none" strike="noStrike">
                          <a:solidFill>
                            <a:srgbClr val="000000"/>
                          </a:solidFill>
                          <a:effectLst/>
                          <a:latin typeface="Arial" panose="020B0604020202020204" pitchFamily="34" charset="0"/>
                          <a:ea typeface="等线" panose="02010600030101010101" pitchFamily="2" charset="-122"/>
                        </a:rPr>
                        <a:t>Stock price</a:t>
                      </a:r>
                    </a:p>
                  </a:txBody>
                  <a:tcPr marL="5573" marR="5573" marT="5573" marB="0" anchor="b">
                    <a:lnL>
                      <a:noFill/>
                    </a:lnL>
                    <a:lnR>
                      <a:noFill/>
                    </a:lnR>
                    <a:lnT>
                      <a:noFill/>
                    </a:lnT>
                    <a:lnB>
                      <a:noFill/>
                    </a:lnB>
                    <a:solidFill>
                      <a:srgbClr val="FFFFFF"/>
                    </a:solidFill>
                  </a:tcPr>
                </a:tc>
                <a:tc>
                  <a:txBody>
                    <a:bodyPr/>
                    <a:lstStyle/>
                    <a:p>
                      <a:pPr algn="l" fontAlgn="b"/>
                      <a:r>
                        <a:rPr lang="zh-CN" altLang="en-US" sz="1000" b="1" i="0" u="none" strike="noStrike" dirty="0">
                          <a:solidFill>
                            <a:srgbClr val="000000"/>
                          </a:solidFill>
                          <a:effectLst/>
                          <a:latin typeface="Arial" panose="020B0604020202020204" pitchFamily="34" charset="0"/>
                          <a:ea typeface="等线" panose="02010600030101010101" pitchFamily="2" charset="-122"/>
                        </a:rPr>
                        <a:t>　</a:t>
                      </a:r>
                    </a:p>
                  </a:txBody>
                  <a:tcPr marL="5573" marR="5573" marT="5573" marB="0" anchor="b">
                    <a:lnL>
                      <a:noFill/>
                    </a:lnL>
                    <a:lnR>
                      <a:noFill/>
                    </a:lnR>
                    <a:lnT>
                      <a:noFill/>
                    </a:lnT>
                    <a:lnB>
                      <a:noFill/>
                    </a:lnB>
                    <a:solidFill>
                      <a:srgbClr val="FFFFFF"/>
                    </a:solidFill>
                  </a:tcPr>
                </a:tc>
                <a:tc>
                  <a:txBody>
                    <a:bodyPr/>
                    <a:lstStyle/>
                    <a:p>
                      <a:pPr algn="r" fontAlgn="b"/>
                      <a:r>
                        <a:rPr lang="en-US" sz="900" b="0" i="0" u="none" strike="noStrike">
                          <a:solidFill>
                            <a:srgbClr val="000000"/>
                          </a:solidFill>
                          <a:effectLst/>
                          <a:latin typeface="Arial" panose="020B0604020202020204" pitchFamily="34" charset="0"/>
                          <a:ea typeface="等线" panose="02010600030101010101" pitchFamily="2" charset="-122"/>
                        </a:rPr>
                        <a:t>2025E</a:t>
                      </a:r>
                    </a:p>
                  </a:txBody>
                  <a:tcPr marL="5573" marR="5573" marT="5573" marB="0" anchor="b">
                    <a:lnL>
                      <a:noFill/>
                    </a:lnL>
                    <a:lnR>
                      <a:noFill/>
                    </a:lnR>
                    <a:lnT>
                      <a:noFill/>
                    </a:lnT>
                    <a:lnB>
                      <a:noFill/>
                    </a:lnB>
                    <a:solidFill>
                      <a:srgbClr val="FFFFFF"/>
                    </a:solidFill>
                  </a:tcPr>
                </a:tc>
                <a:tc>
                  <a:txBody>
                    <a:bodyPr/>
                    <a:lstStyle/>
                    <a:p>
                      <a:pPr algn="r" fontAlgn="b"/>
                      <a:r>
                        <a:rPr lang="zh-CN" altLang="en-US" sz="900" b="1" i="0" u="none" strike="noStrike" dirty="0">
                          <a:solidFill>
                            <a:srgbClr val="000000"/>
                          </a:solidFill>
                          <a:effectLst/>
                          <a:latin typeface="Arial" panose="020B0604020202020204" pitchFamily="34" charset="0"/>
                          <a:ea typeface="等线" panose="02010600030101010101" pitchFamily="2" charset="-122"/>
                        </a:rPr>
                        <a:t>               </a:t>
                      </a:r>
                      <a:r>
                        <a:rPr lang="en-US" altLang="zh-CN" sz="900" b="1" i="0" u="none" strike="noStrike" dirty="0">
                          <a:solidFill>
                            <a:srgbClr val="000000"/>
                          </a:solidFill>
                          <a:effectLst/>
                          <a:latin typeface="Arial" panose="020B0604020202020204" pitchFamily="34" charset="0"/>
                          <a:ea typeface="等线" panose="02010600030101010101" pitchFamily="2" charset="-122"/>
                        </a:rPr>
                        <a:t>3.50 </a:t>
                      </a:r>
                    </a:p>
                  </a:txBody>
                  <a:tcPr marL="5573" marR="5573" marT="5573" marB="0" anchor="b">
                    <a:lnL>
                      <a:noFill/>
                    </a:lnL>
                    <a:lnR>
                      <a:noFill/>
                    </a:lnR>
                    <a:lnT>
                      <a:noFill/>
                    </a:lnT>
                    <a:lnB>
                      <a:noFill/>
                    </a:lnB>
                    <a:solidFill>
                      <a:srgbClr val="FFFFFF"/>
                    </a:solidFill>
                  </a:tcPr>
                </a:tc>
                <a:extLst>
                  <a:ext uri="{0D108BD9-81ED-4DB2-BD59-A6C34878D82A}">
                    <a16:rowId xmlns:a16="http://schemas.microsoft.com/office/drawing/2014/main" val="1049728634"/>
                  </a:ext>
                </a:extLst>
              </a:tr>
            </a:tbl>
          </a:graphicData>
        </a:graphic>
      </p:graphicFrame>
    </p:spTree>
    <p:extLst>
      <p:ext uri="{BB962C8B-B14F-4D97-AF65-F5344CB8AC3E}">
        <p14:creationId xmlns:p14="http://schemas.microsoft.com/office/powerpoint/2010/main" val="3921433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a:extLst>
              <a:ext uri="{FF2B5EF4-FFF2-40B4-BE49-F238E27FC236}">
                <a16:creationId xmlns:a16="http://schemas.microsoft.com/office/drawing/2014/main" id="{7CF004B0-1E69-3FF2-7BBF-F082C8E81DFF}"/>
              </a:ext>
            </a:extLst>
          </p:cNvPr>
          <p:cNvGraphicFramePr>
            <a:graphicFrameLocks noChangeAspect="1"/>
          </p:cNvGraphicFramePr>
          <p:nvPr>
            <p:custDataLst>
              <p:tags r:id="rId2"/>
            </p:custDataLst>
            <p:extLst>
              <p:ext uri="{D42A27DB-BD31-4B8C-83A1-F6EECF244321}">
                <p14:modId xmlns:p14="http://schemas.microsoft.com/office/powerpoint/2010/main" val="33273250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10" name="think-cell 幻灯片" r:id="rId4" imgW="395" imgH="396" progId="TCLayout.ActiveDocument.1">
                  <p:embed/>
                </p:oleObj>
              </mc:Choice>
              <mc:Fallback>
                <p:oleObj name="think-cell 幻灯片" r:id="rId4" imgW="395" imgH="396" progId="TCLayout.ActiveDocument.1">
                  <p:embed/>
                  <p:pic>
                    <p:nvPicPr>
                      <p:cNvPr id="4" name="对象 3" hidden="1">
                        <a:extLst>
                          <a:ext uri="{FF2B5EF4-FFF2-40B4-BE49-F238E27FC236}">
                            <a16:creationId xmlns:a16="http://schemas.microsoft.com/office/drawing/2014/main" id="{7CF004B0-1E69-3FF2-7BBF-F082C8E81DF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4A69481D-7702-0A47-8D34-46B93B4A44F9}"/>
              </a:ext>
            </a:extLst>
          </p:cNvPr>
          <p:cNvSpPr>
            <a:spLocks noGrp="1"/>
          </p:cNvSpPr>
          <p:nvPr>
            <p:ph type="title"/>
          </p:nvPr>
        </p:nvSpPr>
        <p:spPr/>
        <p:txBody>
          <a:bodyPr vert="horz"/>
          <a:lstStyle/>
          <a:p>
            <a:r>
              <a:rPr lang="zh-CN" altLang="en-US" dirty="0"/>
              <a:t>   </a:t>
            </a:r>
            <a:r>
              <a:rPr lang="en-US" altLang="zh-CN" dirty="0"/>
              <a:t>Sensitivity Analysis</a:t>
            </a:r>
            <a:endParaRPr lang="zh-CN" altLang="en-US" dirty="0"/>
          </a:p>
        </p:txBody>
      </p:sp>
      <p:sp>
        <p:nvSpPr>
          <p:cNvPr id="16" name="矩形: 圆角 15">
            <a:extLst>
              <a:ext uri="{FF2B5EF4-FFF2-40B4-BE49-F238E27FC236}">
                <a16:creationId xmlns:a16="http://schemas.microsoft.com/office/drawing/2014/main" id="{0746219C-6702-93EA-88A5-2BB21665AA31}"/>
              </a:ext>
            </a:extLst>
          </p:cNvPr>
          <p:cNvSpPr/>
          <p:nvPr/>
        </p:nvSpPr>
        <p:spPr>
          <a:xfrm>
            <a:off x="399581" y="3659839"/>
            <a:ext cx="11392838" cy="2288898"/>
          </a:xfrm>
          <a:prstGeom prst="round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17" name="TextBox 2">
            <a:extLst>
              <a:ext uri="{FF2B5EF4-FFF2-40B4-BE49-F238E27FC236}">
                <a16:creationId xmlns:a16="http://schemas.microsoft.com/office/drawing/2014/main" id="{15F4D587-6DDA-1A5B-EC20-B9FBE6D43B6E}"/>
              </a:ext>
            </a:extLst>
          </p:cNvPr>
          <p:cNvSpPr txBox="1"/>
          <p:nvPr/>
        </p:nvSpPr>
        <p:spPr>
          <a:xfrm>
            <a:off x="0" y="6663308"/>
            <a:ext cx="6242693" cy="222916"/>
          </a:xfrm>
          <a:prstGeom prst="rect">
            <a:avLst/>
          </a:prstGeom>
          <a:noFill/>
        </p:spPr>
        <p:txBody>
          <a:bodyPr wrap="square" lIns="34180" tIns="34180" rIns="34180" bIns="34180" rtlCol="0">
            <a:spAutoFit/>
          </a:bodyPr>
          <a:lstStyle/>
          <a:p>
            <a:pPr defTabSz="868223">
              <a:defRPr/>
            </a:pPr>
            <a:r>
              <a:rPr lang="en-US" altLang="zh-CN" sz="1000" i="1" dirty="0">
                <a:solidFill>
                  <a:prstClr val="black"/>
                </a:solidFill>
                <a:latin typeface="Arial" panose="020B0604020202020204" pitchFamily="34" charset="0"/>
                <a:cs typeface="Arial" panose="020B0604020202020204" pitchFamily="34" charset="0"/>
              </a:rPr>
              <a:t>Source: Annual Report</a:t>
            </a:r>
            <a:endParaRPr lang="zh-CN" altLang="en-US" sz="1000" i="1" dirty="0">
              <a:solidFill>
                <a:prstClr val="black"/>
              </a:solidFill>
              <a:latin typeface="Arial" panose="020B0604020202020204" pitchFamily="34" charset="0"/>
              <a:cs typeface="Arial" panose="020B0604020202020204" pitchFamily="34" charset="0"/>
            </a:endParaRPr>
          </a:p>
        </p:txBody>
      </p:sp>
      <p:pic>
        <p:nvPicPr>
          <p:cNvPr id="5" name="图片 4" descr="图片包含 日程表&#10;&#10;描述已自动生成">
            <a:extLst>
              <a:ext uri="{FF2B5EF4-FFF2-40B4-BE49-F238E27FC236}">
                <a16:creationId xmlns:a16="http://schemas.microsoft.com/office/drawing/2014/main" id="{D5C9A8BF-0111-7A2F-838F-0AD8D12A332C}"/>
              </a:ext>
            </a:extLst>
          </p:cNvPr>
          <p:cNvPicPr>
            <a:picLocks noChangeAspect="1"/>
          </p:cNvPicPr>
          <p:nvPr/>
        </p:nvPicPr>
        <p:blipFill>
          <a:blip r:embed="rId6"/>
          <a:stretch>
            <a:fillRect/>
          </a:stretch>
        </p:blipFill>
        <p:spPr>
          <a:xfrm>
            <a:off x="0" y="884207"/>
            <a:ext cx="12192000" cy="2528990"/>
          </a:xfrm>
          <a:prstGeom prst="rect">
            <a:avLst/>
          </a:prstGeom>
        </p:spPr>
      </p:pic>
      <p:graphicFrame>
        <p:nvGraphicFramePr>
          <p:cNvPr id="6" name="图表 5">
            <a:extLst>
              <a:ext uri="{FF2B5EF4-FFF2-40B4-BE49-F238E27FC236}">
                <a16:creationId xmlns:a16="http://schemas.microsoft.com/office/drawing/2014/main" id="{49D5C5E8-6371-F297-0FAF-64BC2D700F3A}"/>
              </a:ext>
            </a:extLst>
          </p:cNvPr>
          <p:cNvGraphicFramePr>
            <a:graphicFrameLocks/>
          </p:cNvGraphicFramePr>
          <p:nvPr>
            <p:extLst>
              <p:ext uri="{D42A27DB-BD31-4B8C-83A1-F6EECF244321}">
                <p14:modId xmlns:p14="http://schemas.microsoft.com/office/powerpoint/2010/main" val="1363149986"/>
              </p:ext>
            </p:extLst>
          </p:nvPr>
        </p:nvGraphicFramePr>
        <p:xfrm>
          <a:off x="1581351" y="3785667"/>
          <a:ext cx="3921889" cy="2072711"/>
        </p:xfrm>
        <a:graphic>
          <a:graphicData uri="http://schemas.openxmlformats.org/drawingml/2006/chart">
            <c:chart xmlns:c="http://schemas.openxmlformats.org/drawingml/2006/chart" xmlns:r="http://schemas.openxmlformats.org/officeDocument/2006/relationships" r:id="rId7"/>
          </a:graphicData>
        </a:graphic>
      </p:graphicFrame>
      <p:sp>
        <p:nvSpPr>
          <p:cNvPr id="8" name="文本框 7">
            <a:extLst>
              <a:ext uri="{FF2B5EF4-FFF2-40B4-BE49-F238E27FC236}">
                <a16:creationId xmlns:a16="http://schemas.microsoft.com/office/drawing/2014/main" id="{7F1D118D-6155-63A0-7EDE-BBC30617086D}"/>
              </a:ext>
            </a:extLst>
          </p:cNvPr>
          <p:cNvSpPr txBox="1"/>
          <p:nvPr/>
        </p:nvSpPr>
        <p:spPr>
          <a:xfrm>
            <a:off x="2769077" y="5606543"/>
            <a:ext cx="2070751" cy="288147"/>
          </a:xfrm>
          <a:prstGeom prst="rect">
            <a:avLst/>
          </a:prstGeom>
          <a:noFill/>
        </p:spPr>
        <p:txBody>
          <a:bodyPr wrap="none" lIns="36000" tIns="36000" rIns="36000" bIns="36000" rtlCol="0">
            <a:spAutoFit/>
          </a:bodyPr>
          <a:lstStyle/>
          <a:p>
            <a:r>
              <a:rPr kumimoji="1" lang="en-US" altLang="zh-CN" sz="1400" dirty="0"/>
              <a:t>WACC Sensitivity Analysis</a:t>
            </a:r>
            <a:endParaRPr kumimoji="1" lang="zh-CN" altLang="en-US" sz="1400" dirty="0" err="1"/>
          </a:p>
        </p:txBody>
      </p:sp>
      <p:graphicFrame>
        <p:nvGraphicFramePr>
          <p:cNvPr id="9" name="图表 8">
            <a:extLst>
              <a:ext uri="{FF2B5EF4-FFF2-40B4-BE49-F238E27FC236}">
                <a16:creationId xmlns:a16="http://schemas.microsoft.com/office/drawing/2014/main" id="{7867B010-DD09-57A1-A5D4-ACE1F2D4427B}"/>
              </a:ext>
            </a:extLst>
          </p:cNvPr>
          <p:cNvGraphicFramePr>
            <a:graphicFrameLocks/>
          </p:cNvGraphicFramePr>
          <p:nvPr>
            <p:extLst>
              <p:ext uri="{D42A27DB-BD31-4B8C-83A1-F6EECF244321}">
                <p14:modId xmlns:p14="http://schemas.microsoft.com/office/powerpoint/2010/main" val="4102372906"/>
              </p:ext>
            </p:extLst>
          </p:nvPr>
        </p:nvGraphicFramePr>
        <p:xfrm>
          <a:off x="6685009" y="3767932"/>
          <a:ext cx="4187799" cy="2134634"/>
        </p:xfrm>
        <a:graphic>
          <a:graphicData uri="http://schemas.openxmlformats.org/drawingml/2006/chart">
            <c:chart xmlns:c="http://schemas.openxmlformats.org/drawingml/2006/chart" xmlns:r="http://schemas.openxmlformats.org/officeDocument/2006/relationships" r:id="rId8"/>
          </a:graphicData>
        </a:graphic>
      </p:graphicFrame>
      <p:sp>
        <p:nvSpPr>
          <p:cNvPr id="10" name="文本框 9">
            <a:extLst>
              <a:ext uri="{FF2B5EF4-FFF2-40B4-BE49-F238E27FC236}">
                <a16:creationId xmlns:a16="http://schemas.microsoft.com/office/drawing/2014/main" id="{C2545816-B400-8F5B-D0BE-4016AE82C775}"/>
              </a:ext>
            </a:extLst>
          </p:cNvPr>
          <p:cNvSpPr txBox="1"/>
          <p:nvPr/>
        </p:nvSpPr>
        <p:spPr>
          <a:xfrm>
            <a:off x="7743532" y="5539602"/>
            <a:ext cx="3196700" cy="288147"/>
          </a:xfrm>
          <a:prstGeom prst="rect">
            <a:avLst/>
          </a:prstGeom>
          <a:noFill/>
        </p:spPr>
        <p:txBody>
          <a:bodyPr wrap="none" lIns="36000" tIns="36000" rIns="36000" bIns="36000" rtlCol="0">
            <a:spAutoFit/>
          </a:bodyPr>
          <a:lstStyle/>
          <a:p>
            <a:r>
              <a:rPr kumimoji="1" lang="en-US" altLang="zh-CN" sz="1400" dirty="0"/>
              <a:t>Perpetual Growth Rate Sensitivity Analysis</a:t>
            </a:r>
            <a:endParaRPr kumimoji="1" lang="zh-CN" altLang="en-US" sz="1400" dirty="0" err="1"/>
          </a:p>
        </p:txBody>
      </p:sp>
    </p:spTree>
    <p:extLst>
      <p:ext uri="{BB962C8B-B14F-4D97-AF65-F5344CB8AC3E}">
        <p14:creationId xmlns:p14="http://schemas.microsoft.com/office/powerpoint/2010/main" val="2502203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a:extLst>
              <a:ext uri="{FF2B5EF4-FFF2-40B4-BE49-F238E27FC236}">
                <a16:creationId xmlns:a16="http://schemas.microsoft.com/office/drawing/2014/main" id="{B342639D-F489-2157-4C7A-1F40A57DF167}"/>
              </a:ext>
            </a:extLst>
          </p:cNvPr>
          <p:cNvSpPr/>
          <p:nvPr/>
        </p:nvSpPr>
        <p:spPr>
          <a:xfrm flipH="1" flipV="1">
            <a:off x="9528" y="3672039"/>
            <a:ext cx="12192000" cy="3269833"/>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zh-CN" altLang="en-US" sz="2000" dirty="0">
              <a:solidFill>
                <a:schemeClr val="accent3"/>
              </a:solidFill>
            </a:endParaRPr>
          </a:p>
        </p:txBody>
      </p:sp>
      <p:sp>
        <p:nvSpPr>
          <p:cNvPr id="6" name="TextBox 5">
            <a:extLst>
              <a:ext uri="{FF2B5EF4-FFF2-40B4-BE49-F238E27FC236}">
                <a16:creationId xmlns:a16="http://schemas.microsoft.com/office/drawing/2014/main" id="{1F17D87D-BDA4-4241-A14C-95BC3D9C84AD}"/>
              </a:ext>
            </a:extLst>
          </p:cNvPr>
          <p:cNvSpPr txBox="1"/>
          <p:nvPr/>
        </p:nvSpPr>
        <p:spPr>
          <a:xfrm>
            <a:off x="0" y="740195"/>
            <a:ext cx="12192000" cy="2688804"/>
          </a:xfrm>
          <a:prstGeom prst="rect">
            <a:avLst/>
          </a:prstGeom>
          <a:noFill/>
        </p:spPr>
        <p:txBody>
          <a:bodyPr wrap="square" lIns="36000" tIns="36000" rIns="36000" bIns="36000" rtlCol="0">
            <a:spAutoFit/>
          </a:bodyPr>
          <a:lstStyle/>
          <a:p>
            <a:pPr algn="ctr"/>
            <a:r>
              <a:rPr kumimoji="1" lang="en-US" altLang="zh-CN" sz="10000" b="1" dirty="0">
                <a:solidFill>
                  <a:schemeClr val="bg1"/>
                </a:solidFill>
              </a:rPr>
              <a:t>Ralph </a:t>
            </a:r>
            <a:endParaRPr kumimoji="1" lang="en-CN" altLang="zh-CN" sz="10000" b="1" dirty="0">
              <a:solidFill>
                <a:schemeClr val="bg1"/>
              </a:solidFill>
            </a:endParaRPr>
          </a:p>
          <a:p>
            <a:pPr algn="ctr"/>
            <a:r>
              <a:rPr kumimoji="1" lang="en-CN" altLang="zh-CN" sz="7000" b="1" dirty="0">
                <a:solidFill>
                  <a:schemeClr val="bg1"/>
                </a:solidFill>
              </a:rPr>
              <a:t>For</a:t>
            </a:r>
            <a:r>
              <a:rPr kumimoji="1" lang="zh-CN" altLang="en-US" sz="7000" b="1" dirty="0">
                <a:solidFill>
                  <a:schemeClr val="bg1"/>
                </a:solidFill>
              </a:rPr>
              <a:t> </a:t>
            </a:r>
            <a:r>
              <a:rPr kumimoji="1" lang="en-US" altLang="zh-CN" sz="7000" b="1" dirty="0">
                <a:solidFill>
                  <a:schemeClr val="bg1"/>
                </a:solidFill>
              </a:rPr>
              <a:t>Whom</a:t>
            </a:r>
            <a:r>
              <a:rPr kumimoji="1" lang="zh-CN" altLang="en-US" sz="7000" b="1" dirty="0">
                <a:solidFill>
                  <a:schemeClr val="bg1"/>
                </a:solidFill>
              </a:rPr>
              <a:t> </a:t>
            </a:r>
            <a:r>
              <a:rPr kumimoji="1" lang="en-US" altLang="zh-CN" sz="7000" b="1" dirty="0">
                <a:solidFill>
                  <a:schemeClr val="bg1"/>
                </a:solidFill>
              </a:rPr>
              <a:t>the</a:t>
            </a:r>
            <a:r>
              <a:rPr kumimoji="1" lang="zh-CN" altLang="en-US" sz="7000" b="1" dirty="0">
                <a:solidFill>
                  <a:schemeClr val="bg1"/>
                </a:solidFill>
              </a:rPr>
              <a:t> </a:t>
            </a:r>
            <a:r>
              <a:rPr kumimoji="1" lang="en-US" altLang="zh-CN" sz="7000" b="1" dirty="0">
                <a:solidFill>
                  <a:schemeClr val="bg1"/>
                </a:solidFill>
              </a:rPr>
              <a:t>Bell</a:t>
            </a:r>
            <a:r>
              <a:rPr kumimoji="1" lang="zh-CN" altLang="en-US" sz="7000" b="1" dirty="0">
                <a:solidFill>
                  <a:schemeClr val="bg1"/>
                </a:solidFill>
              </a:rPr>
              <a:t> </a:t>
            </a:r>
            <a:r>
              <a:rPr kumimoji="1" lang="en-US" altLang="zh-CN" sz="7000" b="1" dirty="0">
                <a:solidFill>
                  <a:schemeClr val="bg1"/>
                </a:solidFill>
              </a:rPr>
              <a:t>Rings</a:t>
            </a:r>
          </a:p>
        </p:txBody>
      </p:sp>
      <p:pic>
        <p:nvPicPr>
          <p:cNvPr id="5" name="图片 4">
            <a:extLst>
              <a:ext uri="{FF2B5EF4-FFF2-40B4-BE49-F238E27FC236}">
                <a16:creationId xmlns:a16="http://schemas.microsoft.com/office/drawing/2014/main" id="{84005685-ECB8-4B73-8A02-A2E3E9325529}"/>
              </a:ext>
            </a:extLst>
          </p:cNvPr>
          <p:cNvPicPr>
            <a:picLocks noChangeAspect="1"/>
          </p:cNvPicPr>
          <p:nvPr/>
        </p:nvPicPr>
        <p:blipFill>
          <a:blip r:embed="rId2"/>
          <a:stretch>
            <a:fillRect/>
          </a:stretch>
        </p:blipFill>
        <p:spPr>
          <a:xfrm>
            <a:off x="0" y="398605"/>
            <a:ext cx="12201528" cy="3269833"/>
          </a:xfrm>
          <a:prstGeom prst="rect">
            <a:avLst/>
          </a:prstGeom>
        </p:spPr>
      </p:pic>
      <p:pic>
        <p:nvPicPr>
          <p:cNvPr id="9" name="图片 8">
            <a:extLst>
              <a:ext uri="{FF2B5EF4-FFF2-40B4-BE49-F238E27FC236}">
                <a16:creationId xmlns:a16="http://schemas.microsoft.com/office/drawing/2014/main" id="{F73AA848-4E6B-4788-A2C0-F25EA67ED6DB}"/>
              </a:ext>
            </a:extLst>
          </p:cNvPr>
          <p:cNvPicPr>
            <a:picLocks noChangeAspect="1"/>
          </p:cNvPicPr>
          <p:nvPr/>
        </p:nvPicPr>
        <p:blipFill>
          <a:blip r:embed="rId3"/>
          <a:stretch>
            <a:fillRect/>
          </a:stretch>
        </p:blipFill>
        <p:spPr>
          <a:xfrm>
            <a:off x="-28614" y="3672039"/>
            <a:ext cx="12239670" cy="3269833"/>
          </a:xfrm>
          <a:prstGeom prst="rect">
            <a:avLst/>
          </a:prstGeom>
        </p:spPr>
      </p:pic>
    </p:spTree>
    <p:extLst>
      <p:ext uri="{BB962C8B-B14F-4D97-AF65-F5344CB8AC3E}">
        <p14:creationId xmlns:p14="http://schemas.microsoft.com/office/powerpoint/2010/main" val="1022338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对象 38" hidden="1">
            <a:extLst>
              <a:ext uri="{FF2B5EF4-FFF2-40B4-BE49-F238E27FC236}">
                <a16:creationId xmlns:a16="http://schemas.microsoft.com/office/drawing/2014/main" id="{4CAD7848-F276-222F-D54C-11824491A207}"/>
              </a:ext>
            </a:extLst>
          </p:cNvPr>
          <p:cNvGraphicFramePr>
            <a:graphicFrameLocks noChangeAspect="1"/>
          </p:cNvGraphicFramePr>
          <p:nvPr>
            <p:custDataLst>
              <p:tags r:id="rId2"/>
            </p:custDataLst>
            <p:extLst>
              <p:ext uri="{D42A27DB-BD31-4B8C-83A1-F6EECF244321}">
                <p14:modId xmlns:p14="http://schemas.microsoft.com/office/powerpoint/2010/main" val="11881454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4" name="think-cell 幻灯片" r:id="rId5" imgW="473" imgH="476" progId="TCLayout.ActiveDocument.1">
                  <p:embed/>
                </p:oleObj>
              </mc:Choice>
              <mc:Fallback>
                <p:oleObj name="think-cell 幻灯片" r:id="rId5" imgW="473" imgH="476" progId="TCLayout.ActiveDocument.1">
                  <p:embed/>
                  <p:pic>
                    <p:nvPicPr>
                      <p:cNvPr id="39" name="对象 38" hidden="1">
                        <a:extLst>
                          <a:ext uri="{FF2B5EF4-FFF2-40B4-BE49-F238E27FC236}">
                            <a16:creationId xmlns:a16="http://schemas.microsoft.com/office/drawing/2014/main" id="{4CAD7848-F276-222F-D54C-11824491A20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aphicFrame>
        <p:nvGraphicFramePr>
          <p:cNvPr id="3" name="表格 2">
            <a:extLst>
              <a:ext uri="{FF2B5EF4-FFF2-40B4-BE49-F238E27FC236}">
                <a16:creationId xmlns:a16="http://schemas.microsoft.com/office/drawing/2014/main" id="{CE86CFBC-D3C3-6C1B-5038-C24E5694DED2}"/>
              </a:ext>
            </a:extLst>
          </p:cNvPr>
          <p:cNvGraphicFramePr>
            <a:graphicFrameLocks noGrp="1"/>
          </p:cNvGraphicFramePr>
          <p:nvPr>
            <p:extLst>
              <p:ext uri="{D42A27DB-BD31-4B8C-83A1-F6EECF244321}">
                <p14:modId xmlns:p14="http://schemas.microsoft.com/office/powerpoint/2010/main" val="2765474240"/>
              </p:ext>
            </p:extLst>
          </p:nvPr>
        </p:nvGraphicFramePr>
        <p:xfrm>
          <a:off x="366633" y="1641510"/>
          <a:ext cx="5389557" cy="1529000"/>
        </p:xfrm>
        <a:graphic>
          <a:graphicData uri="http://schemas.openxmlformats.org/drawingml/2006/table">
            <a:tbl>
              <a:tblPr firstRow="1" bandRow="1">
                <a:tableStyleId>{5C22544A-7EE6-4342-B048-85BDC9FD1C3A}</a:tableStyleId>
              </a:tblPr>
              <a:tblGrid>
                <a:gridCol w="957486">
                  <a:extLst>
                    <a:ext uri="{9D8B030D-6E8A-4147-A177-3AD203B41FA5}">
                      <a16:colId xmlns:a16="http://schemas.microsoft.com/office/drawing/2014/main" val="101853881"/>
                    </a:ext>
                  </a:extLst>
                </a:gridCol>
                <a:gridCol w="2635552">
                  <a:extLst>
                    <a:ext uri="{9D8B030D-6E8A-4147-A177-3AD203B41FA5}">
                      <a16:colId xmlns:a16="http://schemas.microsoft.com/office/drawing/2014/main" val="2085250519"/>
                    </a:ext>
                  </a:extLst>
                </a:gridCol>
                <a:gridCol w="1796519">
                  <a:extLst>
                    <a:ext uri="{9D8B030D-6E8A-4147-A177-3AD203B41FA5}">
                      <a16:colId xmlns:a16="http://schemas.microsoft.com/office/drawing/2014/main" val="1242707998"/>
                    </a:ext>
                  </a:extLst>
                </a:gridCol>
              </a:tblGrid>
              <a:tr h="397958">
                <a:tc>
                  <a:txBody>
                    <a:bodyPr/>
                    <a:lstStyle/>
                    <a:p>
                      <a:pPr algn="ctr"/>
                      <a:r>
                        <a:rPr lang="en-US" altLang="zh-CN" sz="1300" dirty="0">
                          <a:solidFill>
                            <a:schemeClr val="tx1"/>
                          </a:solidFill>
                        </a:rPr>
                        <a:t>Rating </a:t>
                      </a:r>
                      <a:endParaRPr lang="zh-CN" altLang="en-US" sz="1300" dirty="0">
                        <a:solidFill>
                          <a:schemeClr val="tx1"/>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300" dirty="0">
                          <a:solidFill>
                            <a:schemeClr val="tx1"/>
                          </a:solidFill>
                        </a:rPr>
                        <a:t>Name</a:t>
                      </a:r>
                      <a:endParaRPr lang="zh-CN" altLang="en-US" sz="1300" dirty="0">
                        <a:solidFill>
                          <a:schemeClr val="tx1"/>
                        </a:solidFill>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300" dirty="0">
                          <a:solidFill>
                            <a:schemeClr val="tx1"/>
                          </a:solidFill>
                        </a:rPr>
                        <a:t>J&amp;T Express</a:t>
                      </a:r>
                      <a:endParaRPr lang="zh-CN" altLang="en-US" sz="1300" dirty="0">
                        <a:solidFill>
                          <a:schemeClr val="tx1"/>
                        </a:solidFill>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17259136"/>
                  </a:ext>
                </a:extLst>
              </a:tr>
              <a:tr h="377014">
                <a:tc rowSpan="3">
                  <a:txBody>
                    <a:bodyPr/>
                    <a:lstStyle/>
                    <a:p>
                      <a:pPr algn="ctr"/>
                      <a:r>
                        <a:rPr lang="en-US" altLang="zh-CN" sz="1700" b="1" dirty="0">
                          <a:solidFill>
                            <a:srgbClr val="C00000"/>
                          </a:solidFill>
                        </a:rPr>
                        <a:t>HOLD</a:t>
                      </a:r>
                      <a:r>
                        <a:rPr lang="en-US" altLang="zh-CN" sz="1400" b="1" dirty="0">
                          <a:solidFill>
                            <a:srgbClr val="FF0000"/>
                          </a:solidFill>
                        </a:rPr>
                        <a:t> </a:t>
                      </a:r>
                      <a:endParaRPr lang="zh-CN" altLang="en-US" sz="1400" b="1" dirty="0">
                        <a:solidFill>
                          <a:srgbClr val="FF0000"/>
                        </a:solidFill>
                      </a:endParaRPr>
                    </a:p>
                  </a:txBody>
                  <a:tcPr anchor="ctr">
                    <a:lnL w="12700" cmpd="sng">
                      <a:noFill/>
                    </a:lnL>
                    <a:lnR w="12700" cmpd="sng">
                      <a:noFill/>
                    </a:ln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1" dirty="0"/>
                        <a:t>Ticker</a:t>
                      </a:r>
                      <a:endParaRPr lang="zh-CN" altLang="en-US" sz="1200" b="1" dirty="0"/>
                    </a:p>
                  </a:txBody>
                  <a:tcPr anchor="ctr">
                    <a:lnL w="12700" cmpd="sng">
                      <a:noFill/>
                    </a:lnL>
                    <a:lnR w="12700" cmpd="sng">
                      <a:noFill/>
                    </a:ln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1" dirty="0"/>
                        <a:t>J&amp;T</a:t>
                      </a:r>
                      <a:endParaRPr lang="zh-CN" altLang="en-US" sz="1200" b="1" dirty="0"/>
                    </a:p>
                  </a:txBody>
                  <a:tcPr anchor="ctr">
                    <a:lnL w="12700" cmpd="sng">
                      <a:noFill/>
                    </a:lnL>
                    <a:lnR w="12700" cmpd="sng">
                      <a:noFill/>
                    </a:ln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15022366"/>
                  </a:ext>
                </a:extLst>
              </a:tr>
              <a:tr h="377014">
                <a:tc vMerge="1">
                  <a:txBody>
                    <a:bodyPr/>
                    <a:lstStyle/>
                    <a:p>
                      <a:endParaRPr lang="zh-CN" altLang="en-US" dirty="0"/>
                    </a:p>
                  </a:txBody>
                  <a:tcPr/>
                </a:tc>
                <a:tc>
                  <a:txBody>
                    <a:bodyPr/>
                    <a:lstStyle/>
                    <a:p>
                      <a:pPr algn="ctr"/>
                      <a:r>
                        <a:rPr lang="en-US" altLang="zh-CN" sz="1200" b="1" dirty="0"/>
                        <a:t>Target Price</a:t>
                      </a:r>
                      <a:endParaRPr lang="zh-CN" altLang="en-US" sz="1200" b="1" dirty="0"/>
                    </a:p>
                  </a:txBody>
                  <a:tcPr anchor="ctr">
                    <a:lnL w="12700" cmpd="sng">
                      <a:noFill/>
                    </a:lnL>
                    <a:lnR w="12700" cmpd="sng">
                      <a:noFill/>
                    </a:ln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1" dirty="0"/>
                        <a:t>2.36 USD</a:t>
                      </a:r>
                      <a:endParaRPr lang="zh-CN" altLang="en-US" sz="1200" b="1" dirty="0"/>
                    </a:p>
                  </a:txBody>
                  <a:tcPr anchor="ctr">
                    <a:lnL w="12700" cmpd="sng">
                      <a:noFill/>
                    </a:lnL>
                    <a:lnR w="12700" cmpd="sng">
                      <a:noFill/>
                    </a:ln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69044527"/>
                  </a:ext>
                </a:extLst>
              </a:tr>
              <a:tr h="377014">
                <a:tc vMerge="1">
                  <a:txBody>
                    <a:bodyPr/>
                    <a:lstStyle/>
                    <a:p>
                      <a:endParaRPr lang="zh-CN" altLang="en-US" dirty="0"/>
                    </a:p>
                  </a:txBody>
                  <a:tcPr/>
                </a:tc>
                <a:tc>
                  <a:txBody>
                    <a:bodyPr/>
                    <a:lstStyle/>
                    <a:p>
                      <a:pPr algn="ctr"/>
                      <a:r>
                        <a:rPr lang="en-US" altLang="zh-CN" sz="1200" b="1" dirty="0"/>
                        <a:t>Closing</a:t>
                      </a:r>
                      <a:r>
                        <a:rPr lang="en-US" altLang="zh-CN" sz="1200" b="1" baseline="0" dirty="0"/>
                        <a:t> Price</a:t>
                      </a:r>
                      <a:endParaRPr lang="zh-CN" altLang="en-US" sz="1200" b="1" dirty="0"/>
                    </a:p>
                  </a:txBody>
                  <a:tcPr anchor="ctr">
                    <a:lnL w="12700" cmpd="sng">
                      <a:noFill/>
                    </a:lnL>
                    <a:lnR w="12700" cmpd="sng">
                      <a:noFill/>
                    </a:ln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1" dirty="0"/>
                        <a:t>1.99 USD</a:t>
                      </a:r>
                      <a:endParaRPr lang="zh-CN" altLang="en-US" sz="1200" b="1" dirty="0"/>
                    </a:p>
                  </a:txBody>
                  <a:tcPr anchor="ctr">
                    <a:lnL w="12700" cmpd="sng">
                      <a:noFill/>
                    </a:lnL>
                    <a:lnR w="12700" cmpd="sng">
                      <a:noFill/>
                    </a:ln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61294692"/>
                  </a:ext>
                </a:extLst>
              </a:tr>
            </a:tbl>
          </a:graphicData>
        </a:graphic>
      </p:graphicFrame>
      <p:sp>
        <p:nvSpPr>
          <p:cNvPr id="13" name="标题 1">
            <a:extLst>
              <a:ext uri="{FF2B5EF4-FFF2-40B4-BE49-F238E27FC236}">
                <a16:creationId xmlns:a16="http://schemas.microsoft.com/office/drawing/2014/main" id="{9A269500-99B1-C019-9751-9D8044E8F02B}"/>
              </a:ext>
            </a:extLst>
          </p:cNvPr>
          <p:cNvSpPr txBox="1">
            <a:spLocks/>
          </p:cNvSpPr>
          <p:nvPr/>
        </p:nvSpPr>
        <p:spPr bwMode="gray">
          <a:xfrm>
            <a:off x="-5326" y="388296"/>
            <a:ext cx="12197326" cy="508535"/>
          </a:xfrm>
          <a:prstGeom prst="rect">
            <a:avLst/>
          </a:prstGeom>
          <a:solidFill>
            <a:srgbClr val="C00000"/>
          </a:solidFill>
          <a:ln w="9525">
            <a:solidFill>
              <a:srgbClr val="C00000"/>
            </a:solidFill>
            <a:miter lim="800000"/>
            <a:headEnd/>
            <a:tailEnd/>
          </a:ln>
          <a:effectLst/>
        </p:spPr>
        <p:txBody>
          <a:bodyPr vert="horz" wrap="square" lIns="0" tIns="0" rIns="72000" bIns="0" numCol="1" anchor="ctr" anchorCtr="0" compatLnSpc="1">
            <a:prstTxWarp prst="textNoShape">
              <a:avLst/>
            </a:prstTxWarp>
          </a:bodyPr>
          <a:lstStyle>
            <a:lvl1pPr algn="l" defTabSz="931777" rtl="0" eaLnBrk="1" latinLnBrk="0" hangingPunct="1">
              <a:spcBef>
                <a:spcPct val="0"/>
              </a:spcBef>
              <a:buNone/>
              <a:defRPr sz="2600" b="1" kern="1200">
                <a:solidFill>
                  <a:schemeClr val="bg2"/>
                </a:solidFill>
                <a:latin typeface="+mj-lt"/>
                <a:ea typeface="+mj-ea"/>
                <a:cs typeface="+mj-cs"/>
              </a:defRPr>
            </a:lvl1pPr>
          </a:lstStyle>
          <a:p>
            <a:endParaRPr lang="zh-CN" altLang="en-US" dirty="0">
              <a:solidFill>
                <a:schemeClr val="bg1"/>
              </a:solidFill>
              <a:latin typeface="Times New Roman" panose="02020603050405020304" pitchFamily="18" charset="0"/>
              <a:ea typeface="楷体" panose="02010609060101010101" pitchFamily="49" charset="-122"/>
            </a:endParaRPr>
          </a:p>
        </p:txBody>
      </p:sp>
      <p:grpSp>
        <p:nvGrpSpPr>
          <p:cNvPr id="14" name="Group 3">
            <a:extLst>
              <a:ext uri="{FF2B5EF4-FFF2-40B4-BE49-F238E27FC236}">
                <a16:creationId xmlns:a16="http://schemas.microsoft.com/office/drawing/2014/main" id="{0662BE4C-5D84-035F-96C0-280FB25E054D}"/>
              </a:ext>
            </a:extLst>
          </p:cNvPr>
          <p:cNvGrpSpPr/>
          <p:nvPr/>
        </p:nvGrpSpPr>
        <p:grpSpPr>
          <a:xfrm>
            <a:off x="366636" y="985420"/>
            <a:ext cx="6265120" cy="376813"/>
            <a:chOff x="1638840" y="1504139"/>
            <a:chExt cx="6265120" cy="376813"/>
          </a:xfrm>
        </p:grpSpPr>
        <p:grpSp>
          <p:nvGrpSpPr>
            <p:cNvPr id="15" name="Group 4">
              <a:extLst>
                <a:ext uri="{FF2B5EF4-FFF2-40B4-BE49-F238E27FC236}">
                  <a16:creationId xmlns:a16="http://schemas.microsoft.com/office/drawing/2014/main" id="{23513A85-CBE5-53B3-D76C-A48E11782D22}"/>
                </a:ext>
              </a:extLst>
            </p:cNvPr>
            <p:cNvGrpSpPr/>
            <p:nvPr/>
          </p:nvGrpSpPr>
          <p:grpSpPr>
            <a:xfrm>
              <a:off x="1900013" y="1504139"/>
              <a:ext cx="6003947" cy="376813"/>
              <a:chOff x="516153" y="1410711"/>
              <a:chExt cx="6323600" cy="396874"/>
            </a:xfrm>
          </p:grpSpPr>
          <p:sp>
            <p:nvSpPr>
              <p:cNvPr id="17" name="Rectangle 6">
                <a:extLst>
                  <a:ext uri="{FF2B5EF4-FFF2-40B4-BE49-F238E27FC236}">
                    <a16:creationId xmlns:a16="http://schemas.microsoft.com/office/drawing/2014/main" id="{1E4B5626-6A4C-15E9-7D37-25F7071FF803}"/>
                  </a:ext>
                </a:extLst>
              </p:cNvPr>
              <p:cNvSpPr/>
              <p:nvPr/>
            </p:nvSpPr>
            <p:spPr>
              <a:xfrm>
                <a:off x="592933" y="1410711"/>
                <a:ext cx="6246820" cy="39687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868223">
                  <a:defRPr/>
                </a:pPr>
                <a:r>
                  <a:rPr lang="en-US" altLang="zh-CN" b="1" dirty="0">
                    <a:solidFill>
                      <a:prstClr val="black"/>
                    </a:solidFill>
                    <a:latin typeface="Arial" panose="020B0604020202020204" pitchFamily="34" charset="0"/>
                    <a:cs typeface="Arial" panose="020B0604020202020204" pitchFamily="34" charset="0"/>
                  </a:rPr>
                  <a:t> Investment Recommendation</a:t>
                </a:r>
                <a:endParaRPr lang="en-US" altLang="zh-CN" b="1" dirty="0">
                  <a:solidFill>
                    <a:prstClr val="black"/>
                  </a:solidFill>
                  <a:latin typeface="Times New Roman" panose="02020603050405020304" pitchFamily="18" charset="0"/>
                  <a:ea typeface="楷体" panose="02010609060101010101" pitchFamily="49" charset="-122"/>
                  <a:cs typeface="Arial" panose="020B0604020202020204" pitchFamily="34" charset="0"/>
                </a:endParaRPr>
              </a:p>
            </p:txBody>
          </p:sp>
          <p:cxnSp>
            <p:nvCxnSpPr>
              <p:cNvPr id="18" name="Straight Connector 7">
                <a:extLst>
                  <a:ext uri="{FF2B5EF4-FFF2-40B4-BE49-F238E27FC236}">
                    <a16:creationId xmlns:a16="http://schemas.microsoft.com/office/drawing/2014/main" id="{5FE3849B-1AE3-CF40-F458-31F0B6D2D21F}"/>
                  </a:ext>
                </a:extLst>
              </p:cNvPr>
              <p:cNvCxnSpPr>
                <a:cxnSpLocks/>
              </p:cNvCxnSpPr>
              <p:nvPr/>
            </p:nvCxnSpPr>
            <p:spPr>
              <a:xfrm flipV="1">
                <a:off x="516153" y="1773424"/>
                <a:ext cx="5401418" cy="16358"/>
              </a:xfrm>
              <a:prstGeom prst="line">
                <a:avLst/>
              </a:prstGeom>
              <a:solidFill>
                <a:srgbClr val="FF0000"/>
              </a:solidFill>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6" name="Rectangle 34">
              <a:extLst>
                <a:ext uri="{FF2B5EF4-FFF2-40B4-BE49-F238E27FC236}">
                  <a16:creationId xmlns:a16="http://schemas.microsoft.com/office/drawing/2014/main" id="{FBF0D3C6-7CE0-8CC8-E823-7EAC529049EE}"/>
                </a:ext>
              </a:extLst>
            </p:cNvPr>
            <p:cNvSpPr/>
            <p:nvPr/>
          </p:nvSpPr>
          <p:spPr>
            <a:xfrm>
              <a:off x="1638840" y="1527361"/>
              <a:ext cx="300462" cy="336682"/>
            </a:xfrm>
            <a:prstGeom prst="rect">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68223">
                <a:defRPr/>
              </a:pPr>
              <a:r>
                <a:rPr lang="en-US" altLang="zh-CN" sz="1614" b="1" dirty="0">
                  <a:solidFill>
                    <a:srgbClr val="FFFFFF"/>
                  </a:solidFill>
                  <a:latin typeface="Arial" panose="020B0604020202020204" pitchFamily="34" charset="0"/>
                  <a:cs typeface="Arial" panose="020B0604020202020204" pitchFamily="34" charset="0"/>
                </a:rPr>
                <a:t>1</a:t>
              </a:r>
              <a:endParaRPr lang="zh-CN" altLang="en-US" sz="1614" b="1" dirty="0">
                <a:solidFill>
                  <a:srgbClr val="FFFFFF"/>
                </a:solidFill>
                <a:latin typeface="Arial" panose="020B0604020202020204" pitchFamily="34" charset="0"/>
                <a:cs typeface="Arial" panose="020B0604020202020204" pitchFamily="34" charset="0"/>
              </a:endParaRPr>
            </a:p>
          </p:txBody>
        </p:sp>
      </p:grpSp>
      <p:grpSp>
        <p:nvGrpSpPr>
          <p:cNvPr id="24" name="Group 3">
            <a:extLst>
              <a:ext uri="{FF2B5EF4-FFF2-40B4-BE49-F238E27FC236}">
                <a16:creationId xmlns:a16="http://schemas.microsoft.com/office/drawing/2014/main" id="{2ACBB3AA-63F1-9813-1D20-736BA1788331}"/>
              </a:ext>
            </a:extLst>
          </p:cNvPr>
          <p:cNvGrpSpPr/>
          <p:nvPr/>
        </p:nvGrpSpPr>
        <p:grpSpPr>
          <a:xfrm>
            <a:off x="6134798" y="967266"/>
            <a:ext cx="6265120" cy="376813"/>
            <a:chOff x="1638840" y="1504139"/>
            <a:chExt cx="6265120" cy="376813"/>
          </a:xfrm>
        </p:grpSpPr>
        <p:grpSp>
          <p:nvGrpSpPr>
            <p:cNvPr id="25" name="Group 4">
              <a:extLst>
                <a:ext uri="{FF2B5EF4-FFF2-40B4-BE49-F238E27FC236}">
                  <a16:creationId xmlns:a16="http://schemas.microsoft.com/office/drawing/2014/main" id="{9A5908C7-BD5E-CAC4-CB88-5E6F77BCFF9D}"/>
                </a:ext>
              </a:extLst>
            </p:cNvPr>
            <p:cNvGrpSpPr/>
            <p:nvPr/>
          </p:nvGrpSpPr>
          <p:grpSpPr>
            <a:xfrm>
              <a:off x="1900013" y="1504139"/>
              <a:ext cx="6003947" cy="376813"/>
              <a:chOff x="516153" y="1410711"/>
              <a:chExt cx="6323600" cy="396874"/>
            </a:xfrm>
          </p:grpSpPr>
          <p:sp>
            <p:nvSpPr>
              <p:cNvPr id="27" name="Rectangle 6">
                <a:extLst>
                  <a:ext uri="{FF2B5EF4-FFF2-40B4-BE49-F238E27FC236}">
                    <a16:creationId xmlns:a16="http://schemas.microsoft.com/office/drawing/2014/main" id="{33B48C5A-474F-0C6B-A537-01BB2FC81A10}"/>
                  </a:ext>
                </a:extLst>
              </p:cNvPr>
              <p:cNvSpPr/>
              <p:nvPr/>
            </p:nvSpPr>
            <p:spPr>
              <a:xfrm>
                <a:off x="592933" y="1410711"/>
                <a:ext cx="6246820" cy="39687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868223">
                  <a:defRPr/>
                </a:pPr>
                <a:r>
                  <a:rPr lang="en-US" altLang="zh-CN" b="1" dirty="0">
                    <a:solidFill>
                      <a:prstClr val="black"/>
                    </a:solidFill>
                    <a:latin typeface="Arial" panose="020B0604020202020204" pitchFamily="34" charset="0"/>
                    <a:cs typeface="Arial" panose="020B0604020202020204" pitchFamily="34" charset="0"/>
                  </a:rPr>
                  <a:t>Market</a:t>
                </a:r>
                <a:r>
                  <a:rPr lang="zh-CN" altLang="en-US" b="1" dirty="0">
                    <a:solidFill>
                      <a:prstClr val="black"/>
                    </a:solidFill>
                    <a:latin typeface="Arial" panose="020B0604020202020204" pitchFamily="34" charset="0"/>
                    <a:cs typeface="Arial" panose="020B0604020202020204" pitchFamily="34" charset="0"/>
                  </a:rPr>
                  <a:t> </a:t>
                </a:r>
                <a:r>
                  <a:rPr lang="en-US" altLang="zh-CN" b="1" dirty="0">
                    <a:solidFill>
                      <a:prstClr val="black"/>
                    </a:solidFill>
                    <a:latin typeface="Arial" panose="020B0604020202020204" pitchFamily="34" charset="0"/>
                    <a:cs typeface="Arial" panose="020B0604020202020204" pitchFamily="34" charset="0"/>
                  </a:rPr>
                  <a:t>Overview</a:t>
                </a:r>
                <a:endParaRPr lang="en-US" altLang="zh-CN" b="1" dirty="0">
                  <a:solidFill>
                    <a:prstClr val="black"/>
                  </a:solidFill>
                  <a:latin typeface="Times New Roman" panose="02020603050405020304" pitchFamily="18" charset="0"/>
                  <a:ea typeface="楷体" panose="02010609060101010101" pitchFamily="49" charset="-122"/>
                  <a:cs typeface="Arial" panose="020B0604020202020204" pitchFamily="34" charset="0"/>
                </a:endParaRPr>
              </a:p>
            </p:txBody>
          </p:sp>
          <p:cxnSp>
            <p:nvCxnSpPr>
              <p:cNvPr id="28" name="Straight Connector 7">
                <a:extLst>
                  <a:ext uri="{FF2B5EF4-FFF2-40B4-BE49-F238E27FC236}">
                    <a16:creationId xmlns:a16="http://schemas.microsoft.com/office/drawing/2014/main" id="{29121212-7A0B-AC76-3209-0313EB381476}"/>
                  </a:ext>
                </a:extLst>
              </p:cNvPr>
              <p:cNvCxnSpPr>
                <a:cxnSpLocks/>
              </p:cNvCxnSpPr>
              <p:nvPr/>
            </p:nvCxnSpPr>
            <p:spPr>
              <a:xfrm flipV="1">
                <a:off x="516153" y="1775228"/>
                <a:ext cx="5441132" cy="14554"/>
              </a:xfrm>
              <a:prstGeom prst="line">
                <a:avLst/>
              </a:prstGeom>
              <a:solidFill>
                <a:srgbClr val="FF0000"/>
              </a:solidFill>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6" name="Rectangle 34">
              <a:extLst>
                <a:ext uri="{FF2B5EF4-FFF2-40B4-BE49-F238E27FC236}">
                  <a16:creationId xmlns:a16="http://schemas.microsoft.com/office/drawing/2014/main" id="{8B679F7C-637F-A36E-EC86-412F420A9E4D}"/>
                </a:ext>
              </a:extLst>
            </p:cNvPr>
            <p:cNvSpPr/>
            <p:nvPr/>
          </p:nvSpPr>
          <p:spPr>
            <a:xfrm>
              <a:off x="1638840" y="1537755"/>
              <a:ext cx="300462" cy="336682"/>
            </a:xfrm>
            <a:prstGeom prst="rect">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68223">
                <a:defRPr/>
              </a:pPr>
              <a:r>
                <a:rPr lang="en-US" altLang="zh-CN" sz="1614" b="1" dirty="0">
                  <a:solidFill>
                    <a:srgbClr val="FFFFFF"/>
                  </a:solidFill>
                  <a:latin typeface="Arial" panose="020B0604020202020204" pitchFamily="34" charset="0"/>
                  <a:cs typeface="Arial" panose="020B0604020202020204" pitchFamily="34" charset="0"/>
                </a:rPr>
                <a:t>2</a:t>
              </a:r>
              <a:endParaRPr lang="zh-CN" altLang="en-US" sz="1614" b="1" dirty="0">
                <a:solidFill>
                  <a:srgbClr val="FFFFFF"/>
                </a:solidFill>
                <a:latin typeface="Arial" panose="020B0604020202020204" pitchFamily="34" charset="0"/>
                <a:cs typeface="Arial" panose="020B0604020202020204" pitchFamily="34" charset="0"/>
              </a:endParaRPr>
            </a:p>
          </p:txBody>
        </p:sp>
      </p:grpSp>
      <p:graphicFrame>
        <p:nvGraphicFramePr>
          <p:cNvPr id="29" name="表格 28">
            <a:extLst>
              <a:ext uri="{FF2B5EF4-FFF2-40B4-BE49-F238E27FC236}">
                <a16:creationId xmlns:a16="http://schemas.microsoft.com/office/drawing/2014/main" id="{C34B4949-195D-C0BB-4950-33AF5E213038}"/>
              </a:ext>
            </a:extLst>
          </p:cNvPr>
          <p:cNvGraphicFramePr>
            <a:graphicFrameLocks noGrp="1"/>
          </p:cNvGraphicFramePr>
          <p:nvPr>
            <p:extLst>
              <p:ext uri="{D42A27DB-BD31-4B8C-83A1-F6EECF244321}">
                <p14:modId xmlns:p14="http://schemas.microsoft.com/office/powerpoint/2010/main" val="4084215973"/>
              </p:ext>
            </p:extLst>
          </p:nvPr>
        </p:nvGraphicFramePr>
        <p:xfrm>
          <a:off x="366636" y="3886200"/>
          <a:ext cx="11263311" cy="2641930"/>
        </p:xfrm>
        <a:graphic>
          <a:graphicData uri="http://schemas.openxmlformats.org/drawingml/2006/table">
            <a:tbl>
              <a:tblPr firstRow="1" bandRow="1">
                <a:tableStyleId>{5C22544A-7EE6-4342-B048-85BDC9FD1C3A}</a:tableStyleId>
              </a:tblPr>
              <a:tblGrid>
                <a:gridCol w="2105169">
                  <a:extLst>
                    <a:ext uri="{9D8B030D-6E8A-4147-A177-3AD203B41FA5}">
                      <a16:colId xmlns:a16="http://schemas.microsoft.com/office/drawing/2014/main" val="2921114578"/>
                    </a:ext>
                  </a:extLst>
                </a:gridCol>
                <a:gridCol w="1526357">
                  <a:extLst>
                    <a:ext uri="{9D8B030D-6E8A-4147-A177-3AD203B41FA5}">
                      <a16:colId xmlns:a16="http://schemas.microsoft.com/office/drawing/2014/main" val="1981335368"/>
                    </a:ext>
                  </a:extLst>
                </a:gridCol>
                <a:gridCol w="1526357">
                  <a:extLst>
                    <a:ext uri="{9D8B030D-6E8A-4147-A177-3AD203B41FA5}">
                      <a16:colId xmlns:a16="http://schemas.microsoft.com/office/drawing/2014/main" val="659679310"/>
                    </a:ext>
                  </a:extLst>
                </a:gridCol>
                <a:gridCol w="1526357">
                  <a:extLst>
                    <a:ext uri="{9D8B030D-6E8A-4147-A177-3AD203B41FA5}">
                      <a16:colId xmlns:a16="http://schemas.microsoft.com/office/drawing/2014/main" val="1490915458"/>
                    </a:ext>
                  </a:extLst>
                </a:gridCol>
                <a:gridCol w="1526357">
                  <a:extLst>
                    <a:ext uri="{9D8B030D-6E8A-4147-A177-3AD203B41FA5}">
                      <a16:colId xmlns:a16="http://schemas.microsoft.com/office/drawing/2014/main" val="1847802422"/>
                    </a:ext>
                  </a:extLst>
                </a:gridCol>
                <a:gridCol w="1526357">
                  <a:extLst>
                    <a:ext uri="{9D8B030D-6E8A-4147-A177-3AD203B41FA5}">
                      <a16:colId xmlns:a16="http://schemas.microsoft.com/office/drawing/2014/main" val="3831408450"/>
                    </a:ext>
                  </a:extLst>
                </a:gridCol>
                <a:gridCol w="1526357">
                  <a:extLst>
                    <a:ext uri="{9D8B030D-6E8A-4147-A177-3AD203B41FA5}">
                      <a16:colId xmlns:a16="http://schemas.microsoft.com/office/drawing/2014/main" val="3077413635"/>
                    </a:ext>
                  </a:extLst>
                </a:gridCol>
              </a:tblGrid>
              <a:tr h="374122">
                <a:tc>
                  <a:txBody>
                    <a:bodyPr/>
                    <a:lstStyle/>
                    <a:p>
                      <a:pPr algn="ctr"/>
                      <a:endParaRPr lang="zh-CN" altLang="en-US" sz="1200" baseline="0" dirty="0">
                        <a:latin typeface="Times New Roman" panose="02020603050405020304" pitchFamily="18" charset="0"/>
                        <a:ea typeface="楷体" panose="02010609060101010101" pitchFamily="49" charset="-122"/>
                      </a:endParaRPr>
                    </a:p>
                  </a:txBody>
                  <a:tcPr anchor="ctr">
                    <a:lnB w="12700" cap="flat" cmpd="sng" algn="ctr">
                      <a:solidFill>
                        <a:schemeClr val="tx2">
                          <a:lumMod val="85000"/>
                        </a:schemeClr>
                      </a:solidFill>
                      <a:prstDash val="solid"/>
                      <a:round/>
                      <a:headEnd type="none" w="med" len="med"/>
                      <a:tailEnd type="none" w="med" len="med"/>
                    </a:lnB>
                    <a:solidFill>
                      <a:srgbClr val="C00000"/>
                    </a:solidFill>
                  </a:tcPr>
                </a:tc>
                <a:tc>
                  <a:txBody>
                    <a:bodyPr/>
                    <a:lstStyle/>
                    <a:p>
                      <a:pPr algn="ctr"/>
                      <a:r>
                        <a:rPr lang="en-US" altLang="zh-CN" sz="1200" baseline="0" dirty="0">
                          <a:solidFill>
                            <a:schemeClr val="bg1"/>
                          </a:solidFill>
                          <a:latin typeface="Times New Roman" panose="02020603050405020304" pitchFamily="18" charset="0"/>
                          <a:ea typeface="楷体" panose="02010609060101010101" pitchFamily="49" charset="-122"/>
                        </a:rPr>
                        <a:t>2020A</a:t>
                      </a:r>
                      <a:endParaRPr lang="zh-CN" altLang="en-US" sz="1200" baseline="0" dirty="0">
                        <a:solidFill>
                          <a:schemeClr val="bg1"/>
                        </a:solidFill>
                        <a:latin typeface="Times New Roman" panose="02020603050405020304" pitchFamily="18" charset="0"/>
                        <a:ea typeface="楷体" panose="02010609060101010101" pitchFamily="49" charset="-122"/>
                      </a:endParaRPr>
                    </a:p>
                  </a:txBody>
                  <a:tcPr anchor="ctr">
                    <a:lnB w="12700" cap="flat" cmpd="sng" algn="ctr">
                      <a:solidFill>
                        <a:schemeClr val="tx2">
                          <a:lumMod val="85000"/>
                        </a:schemeClr>
                      </a:solidFill>
                      <a:prstDash val="solid"/>
                      <a:round/>
                      <a:headEnd type="none" w="med" len="med"/>
                      <a:tailEnd type="none" w="med" len="med"/>
                    </a:lnB>
                    <a:solidFill>
                      <a:srgbClr val="C00000"/>
                    </a:solidFill>
                  </a:tcPr>
                </a:tc>
                <a:tc>
                  <a:txBody>
                    <a:bodyPr/>
                    <a:lstStyle/>
                    <a:p>
                      <a:pPr algn="ctr"/>
                      <a:r>
                        <a:rPr lang="en-US" altLang="zh-CN" sz="1200" baseline="0" dirty="0">
                          <a:solidFill>
                            <a:schemeClr val="bg1"/>
                          </a:solidFill>
                          <a:latin typeface="Times New Roman" panose="02020603050405020304" pitchFamily="18" charset="0"/>
                          <a:ea typeface="楷体" panose="02010609060101010101" pitchFamily="49" charset="-122"/>
                        </a:rPr>
                        <a:t>2021A</a:t>
                      </a:r>
                      <a:endParaRPr lang="zh-CN" altLang="en-US" sz="1200" baseline="0" dirty="0">
                        <a:solidFill>
                          <a:schemeClr val="bg1"/>
                        </a:solidFill>
                        <a:latin typeface="Times New Roman" panose="02020603050405020304" pitchFamily="18" charset="0"/>
                        <a:ea typeface="楷体" panose="02010609060101010101" pitchFamily="49" charset="-122"/>
                      </a:endParaRPr>
                    </a:p>
                  </a:txBody>
                  <a:tcPr anchor="ctr">
                    <a:lnB w="12700" cap="flat" cmpd="sng" algn="ctr">
                      <a:solidFill>
                        <a:schemeClr val="tx2">
                          <a:lumMod val="85000"/>
                        </a:schemeClr>
                      </a:solidFill>
                      <a:prstDash val="solid"/>
                      <a:round/>
                      <a:headEnd type="none" w="med" len="med"/>
                      <a:tailEnd type="none" w="med" len="med"/>
                    </a:lnB>
                    <a:solidFill>
                      <a:srgbClr val="C00000"/>
                    </a:solidFill>
                  </a:tcPr>
                </a:tc>
                <a:tc>
                  <a:txBody>
                    <a:bodyPr/>
                    <a:lstStyle/>
                    <a:p>
                      <a:pPr algn="ctr"/>
                      <a:r>
                        <a:rPr lang="en-US" altLang="zh-CN" sz="1200" baseline="0" dirty="0">
                          <a:solidFill>
                            <a:schemeClr val="bg1"/>
                          </a:solidFill>
                          <a:latin typeface="Times New Roman" panose="02020603050405020304" pitchFamily="18" charset="0"/>
                          <a:ea typeface="楷体" panose="02010609060101010101" pitchFamily="49" charset="-122"/>
                        </a:rPr>
                        <a:t>2022A</a:t>
                      </a:r>
                      <a:endParaRPr lang="zh-CN" altLang="en-US" sz="1200" baseline="0" dirty="0">
                        <a:solidFill>
                          <a:schemeClr val="bg1"/>
                        </a:solidFill>
                        <a:latin typeface="Times New Roman" panose="02020603050405020304" pitchFamily="18" charset="0"/>
                        <a:ea typeface="楷体" panose="02010609060101010101" pitchFamily="49" charset="-122"/>
                      </a:endParaRPr>
                    </a:p>
                  </a:txBody>
                  <a:tcPr anchor="ctr">
                    <a:lnB w="12700" cap="flat" cmpd="sng" algn="ctr">
                      <a:solidFill>
                        <a:schemeClr val="tx2">
                          <a:lumMod val="85000"/>
                        </a:schemeClr>
                      </a:solidFill>
                      <a:prstDash val="solid"/>
                      <a:round/>
                      <a:headEnd type="none" w="med" len="med"/>
                      <a:tailEnd type="none" w="med" len="med"/>
                    </a:lnB>
                    <a:solidFill>
                      <a:srgbClr val="C00000"/>
                    </a:solidFill>
                  </a:tcPr>
                </a:tc>
                <a:tc>
                  <a:txBody>
                    <a:bodyPr/>
                    <a:lstStyle/>
                    <a:p>
                      <a:pPr algn="ctr"/>
                      <a:r>
                        <a:rPr lang="en-US" altLang="zh-CN" sz="1200" baseline="0" dirty="0">
                          <a:solidFill>
                            <a:schemeClr val="bg1"/>
                          </a:solidFill>
                          <a:latin typeface="Times New Roman" panose="02020603050405020304" pitchFamily="18" charset="0"/>
                          <a:ea typeface="楷体" panose="02010609060101010101" pitchFamily="49" charset="-122"/>
                        </a:rPr>
                        <a:t>2023E</a:t>
                      </a:r>
                      <a:endParaRPr lang="zh-CN" altLang="en-US" sz="1200" baseline="0" dirty="0">
                        <a:solidFill>
                          <a:schemeClr val="bg1"/>
                        </a:solidFill>
                        <a:latin typeface="Times New Roman" panose="02020603050405020304" pitchFamily="18" charset="0"/>
                        <a:ea typeface="楷体" panose="02010609060101010101" pitchFamily="49" charset="-122"/>
                      </a:endParaRPr>
                    </a:p>
                  </a:txBody>
                  <a:tcPr anchor="ctr">
                    <a:lnB w="12700" cap="flat" cmpd="sng" algn="ctr">
                      <a:solidFill>
                        <a:schemeClr val="tx2">
                          <a:lumMod val="85000"/>
                        </a:schemeClr>
                      </a:solidFill>
                      <a:prstDash val="solid"/>
                      <a:round/>
                      <a:headEnd type="none" w="med" len="med"/>
                      <a:tailEnd type="none" w="med" len="med"/>
                    </a:lnB>
                    <a:solidFill>
                      <a:srgbClr val="C00000"/>
                    </a:solidFill>
                  </a:tcPr>
                </a:tc>
                <a:tc>
                  <a:txBody>
                    <a:bodyPr/>
                    <a:lstStyle/>
                    <a:p>
                      <a:pPr algn="ctr"/>
                      <a:r>
                        <a:rPr lang="en-US" altLang="zh-CN" sz="1200" baseline="0" dirty="0">
                          <a:solidFill>
                            <a:schemeClr val="bg1"/>
                          </a:solidFill>
                          <a:latin typeface="Times New Roman" panose="02020603050405020304" pitchFamily="18" charset="0"/>
                          <a:ea typeface="楷体" panose="02010609060101010101" pitchFamily="49" charset="-122"/>
                        </a:rPr>
                        <a:t>2024E</a:t>
                      </a:r>
                      <a:endParaRPr lang="zh-CN" altLang="en-US" sz="1200" baseline="0" dirty="0">
                        <a:solidFill>
                          <a:schemeClr val="bg1"/>
                        </a:solidFill>
                        <a:latin typeface="Times New Roman" panose="02020603050405020304" pitchFamily="18" charset="0"/>
                        <a:ea typeface="楷体" panose="02010609060101010101" pitchFamily="49" charset="-122"/>
                      </a:endParaRPr>
                    </a:p>
                  </a:txBody>
                  <a:tcPr anchor="ctr">
                    <a:lnB w="12700" cap="flat" cmpd="sng" algn="ctr">
                      <a:solidFill>
                        <a:schemeClr val="tx2">
                          <a:lumMod val="85000"/>
                        </a:schemeClr>
                      </a:solidFill>
                      <a:prstDash val="solid"/>
                      <a:round/>
                      <a:headEnd type="none" w="med" len="med"/>
                      <a:tailEnd type="none" w="med" len="med"/>
                    </a:lnB>
                    <a:solidFill>
                      <a:srgbClr val="C00000"/>
                    </a:solidFill>
                  </a:tcPr>
                </a:tc>
                <a:tc>
                  <a:txBody>
                    <a:bodyPr/>
                    <a:lstStyle/>
                    <a:p>
                      <a:pPr algn="ctr"/>
                      <a:r>
                        <a:rPr lang="en-US" altLang="zh-CN" sz="1200" baseline="0" dirty="0">
                          <a:solidFill>
                            <a:schemeClr val="bg1"/>
                          </a:solidFill>
                          <a:latin typeface="Times New Roman" panose="02020603050405020304" pitchFamily="18" charset="0"/>
                          <a:ea typeface="楷体" panose="02010609060101010101" pitchFamily="49" charset="-122"/>
                        </a:rPr>
                        <a:t>2025E</a:t>
                      </a:r>
                      <a:endParaRPr lang="zh-CN" altLang="en-US" sz="1200" baseline="0" dirty="0">
                        <a:solidFill>
                          <a:schemeClr val="bg1"/>
                        </a:solidFill>
                        <a:latin typeface="Times New Roman" panose="02020603050405020304" pitchFamily="18" charset="0"/>
                        <a:ea typeface="楷体" panose="02010609060101010101" pitchFamily="49" charset="-122"/>
                      </a:endParaRPr>
                    </a:p>
                  </a:txBody>
                  <a:tcPr anchor="ctr">
                    <a:lnB w="12700" cap="flat" cmpd="sng" algn="ctr">
                      <a:solidFill>
                        <a:schemeClr val="tx2">
                          <a:lumMod val="8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4228815139"/>
                  </a:ext>
                </a:extLst>
              </a:tr>
              <a:tr h="616478">
                <a:tc>
                  <a:txBody>
                    <a:bodyPr/>
                    <a:lstStyle/>
                    <a:p>
                      <a:pPr algn="l"/>
                      <a:r>
                        <a:rPr lang="en-US" altLang="zh-CN" sz="1200" b="1" baseline="0" dirty="0">
                          <a:latin typeface="Times New Roman" panose="02020603050405020304" pitchFamily="18" charset="0"/>
                          <a:ea typeface="楷体" panose="02010609060101010101" pitchFamily="49" charset="-122"/>
                        </a:rPr>
                        <a:t>Revenue</a:t>
                      </a:r>
                    </a:p>
                    <a:p>
                      <a:pPr algn="l"/>
                      <a:r>
                        <a:rPr lang="en-US" altLang="zh-CN" sz="1200" b="1" baseline="0" dirty="0">
                          <a:latin typeface="Times New Roman" panose="02020603050405020304" pitchFamily="18" charset="0"/>
                          <a:ea typeface="楷体" panose="02010609060101010101" pitchFamily="49" charset="-122"/>
                        </a:rPr>
                        <a:t>(USD, Million)</a:t>
                      </a:r>
                      <a:endParaRPr lang="zh-CN" altLang="en-US" sz="1200" b="1" baseline="0" dirty="0">
                        <a:latin typeface="Times New Roman" panose="02020603050405020304" pitchFamily="18" charset="0"/>
                        <a:ea typeface="楷体" panose="02010609060101010101" pitchFamily="49" charset="-122"/>
                      </a:endParaRPr>
                    </a:p>
                  </a:txBody>
                  <a:tcPr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tc>
                  <a:txBody>
                    <a:bodyPr/>
                    <a:lstStyle/>
                    <a:p>
                      <a:pPr algn="ctr" fontAlgn="ctr"/>
                      <a:r>
                        <a:rPr lang="en-US" altLang="zh-CN" sz="1200" b="1" i="0" u="none" strike="noStrike" dirty="0">
                          <a:solidFill>
                            <a:srgbClr val="000000"/>
                          </a:solidFill>
                          <a:effectLst/>
                          <a:latin typeface="+mj-lt"/>
                          <a:ea typeface="等线" panose="02010600030101010101" pitchFamily="2" charset="-122"/>
                        </a:rPr>
                        <a:t>1,535.43 </a:t>
                      </a:r>
                    </a:p>
                  </a:txBody>
                  <a:tcPr marL="6350" marR="6350" marT="6350" marB="0"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tc>
                  <a:txBody>
                    <a:bodyPr/>
                    <a:lstStyle/>
                    <a:p>
                      <a:pPr algn="ctr" fontAlgn="ctr"/>
                      <a:r>
                        <a:rPr lang="en-US" altLang="zh-CN" sz="1200" b="1" i="0" u="none" strike="noStrike" dirty="0">
                          <a:solidFill>
                            <a:srgbClr val="000000"/>
                          </a:solidFill>
                          <a:effectLst/>
                          <a:latin typeface="+mj-lt"/>
                          <a:ea typeface="等线" panose="02010600030101010101" pitchFamily="2" charset="-122"/>
                        </a:rPr>
                        <a:t>4,859.71 </a:t>
                      </a:r>
                    </a:p>
                  </a:txBody>
                  <a:tcPr marL="6350" marR="6350" marT="6350" marB="0"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tc>
                  <a:txBody>
                    <a:bodyPr/>
                    <a:lstStyle/>
                    <a:p>
                      <a:pPr algn="ctr" fontAlgn="ctr"/>
                      <a:r>
                        <a:rPr lang="en-US" altLang="zh-CN" sz="1200" b="1" i="0" u="none" strike="noStrike" dirty="0">
                          <a:solidFill>
                            <a:srgbClr val="000000"/>
                          </a:solidFill>
                          <a:effectLst/>
                          <a:latin typeface="+mj-lt"/>
                          <a:ea typeface="等线" panose="02010600030101010101" pitchFamily="2" charset="-122"/>
                        </a:rPr>
                        <a:t>7,267.43 </a:t>
                      </a:r>
                    </a:p>
                  </a:txBody>
                  <a:tcPr marL="6350" marR="6350" marT="6350" marB="0"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tc>
                  <a:txBody>
                    <a:bodyPr/>
                    <a:lstStyle/>
                    <a:p>
                      <a:pPr algn="ctr" fontAlgn="ctr"/>
                      <a:r>
                        <a:rPr lang="en-US" altLang="zh-CN" sz="1200" b="1" i="0" u="none" strike="noStrike" dirty="0">
                          <a:solidFill>
                            <a:srgbClr val="000000"/>
                          </a:solidFill>
                          <a:effectLst/>
                          <a:latin typeface="+mj-lt"/>
                          <a:ea typeface="等线" panose="02010600030101010101" pitchFamily="2" charset="-122"/>
                        </a:rPr>
                        <a:t>8,479.00 </a:t>
                      </a:r>
                    </a:p>
                  </a:txBody>
                  <a:tcPr marL="6350" marR="6350" marT="6350" marB="0"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tc>
                  <a:txBody>
                    <a:bodyPr/>
                    <a:lstStyle/>
                    <a:p>
                      <a:pPr algn="ctr" fontAlgn="ctr"/>
                      <a:r>
                        <a:rPr lang="en-US" altLang="zh-CN" sz="1200" b="1" i="0" u="none" strike="noStrike" dirty="0">
                          <a:solidFill>
                            <a:srgbClr val="000000"/>
                          </a:solidFill>
                          <a:effectLst/>
                          <a:latin typeface="+mj-lt"/>
                          <a:ea typeface="等线" panose="02010600030101010101" pitchFamily="2" charset="-122"/>
                        </a:rPr>
                        <a:t>10,062.00 </a:t>
                      </a:r>
                    </a:p>
                  </a:txBody>
                  <a:tcPr marL="6350" marR="6350" marT="6350" marB="0"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tc>
                  <a:txBody>
                    <a:bodyPr/>
                    <a:lstStyle/>
                    <a:p>
                      <a:pPr algn="ctr" fontAlgn="ctr"/>
                      <a:r>
                        <a:rPr lang="en-US" altLang="zh-CN" sz="1200" b="1" i="0" u="none" strike="noStrike" dirty="0">
                          <a:solidFill>
                            <a:srgbClr val="000000"/>
                          </a:solidFill>
                          <a:effectLst/>
                          <a:latin typeface="+mj-lt"/>
                          <a:ea typeface="等线" panose="02010600030101010101" pitchFamily="2" charset="-122"/>
                        </a:rPr>
                        <a:t>12,578.00 </a:t>
                      </a:r>
                    </a:p>
                  </a:txBody>
                  <a:tcPr marL="6350" marR="6350" marT="6350" marB="0"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58509996"/>
                  </a:ext>
                </a:extLst>
              </a:tr>
              <a:tr h="374122">
                <a:tc>
                  <a:txBody>
                    <a:bodyPr/>
                    <a:lstStyle/>
                    <a:p>
                      <a:pPr algn="r"/>
                      <a:r>
                        <a:rPr lang="en-US" altLang="zh-CN" sz="1200" b="1" baseline="0" dirty="0">
                          <a:latin typeface="Times New Roman" panose="02020603050405020304" pitchFamily="18" charset="0"/>
                          <a:ea typeface="楷体" panose="02010609060101010101" pitchFamily="49" charset="-122"/>
                        </a:rPr>
                        <a:t>YoY(%)</a:t>
                      </a:r>
                      <a:endParaRPr lang="zh-CN" altLang="en-US" sz="1200" b="1" baseline="0" dirty="0">
                        <a:latin typeface="Times New Roman" panose="02020603050405020304" pitchFamily="18" charset="0"/>
                        <a:ea typeface="楷体" panose="02010609060101010101" pitchFamily="49" charset="-122"/>
                      </a:endParaRPr>
                    </a:p>
                  </a:txBody>
                  <a:tcPr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tc>
                  <a:txBody>
                    <a:bodyPr/>
                    <a:lstStyle/>
                    <a:p>
                      <a:pPr algn="ctr" fontAlgn="ctr"/>
                      <a:r>
                        <a:rPr lang="en-US" altLang="zh-CN" sz="1100" b="1" i="0" u="none" strike="noStrike" dirty="0">
                          <a:solidFill>
                            <a:srgbClr val="000000"/>
                          </a:solidFill>
                          <a:effectLst/>
                          <a:latin typeface="+mj-lt"/>
                          <a:ea typeface="等线" panose="02010600030101010101" pitchFamily="2" charset="-122"/>
                        </a:rPr>
                        <a:t>-</a:t>
                      </a:r>
                    </a:p>
                  </a:txBody>
                  <a:tcPr marL="6350" marR="6350" marT="6350" marB="0"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tc>
                  <a:txBody>
                    <a:bodyPr/>
                    <a:lstStyle/>
                    <a:p>
                      <a:pPr algn="ctr" fontAlgn="ctr"/>
                      <a:r>
                        <a:rPr lang="en-US" altLang="zh-CN" sz="1100" b="1" i="0" u="none" strike="noStrike" dirty="0">
                          <a:solidFill>
                            <a:srgbClr val="000000"/>
                          </a:solidFill>
                          <a:effectLst/>
                          <a:latin typeface="+mj-lt"/>
                          <a:ea typeface="等线" panose="02010600030101010101" pitchFamily="2" charset="-122"/>
                        </a:rPr>
                        <a:t>216.50%</a:t>
                      </a:r>
                    </a:p>
                  </a:txBody>
                  <a:tcPr marL="6350" marR="6350" marT="6350" marB="0"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tc>
                  <a:txBody>
                    <a:bodyPr/>
                    <a:lstStyle/>
                    <a:p>
                      <a:pPr algn="ctr" fontAlgn="ctr"/>
                      <a:r>
                        <a:rPr lang="en-US" altLang="zh-CN" sz="1100" b="1" i="0" u="none" strike="noStrike" dirty="0">
                          <a:solidFill>
                            <a:srgbClr val="000000"/>
                          </a:solidFill>
                          <a:effectLst/>
                          <a:latin typeface="+mj-lt"/>
                          <a:ea typeface="等线" panose="02010600030101010101" pitchFamily="2" charset="-122"/>
                        </a:rPr>
                        <a:t>49.54%</a:t>
                      </a:r>
                    </a:p>
                  </a:txBody>
                  <a:tcPr marL="6350" marR="6350" marT="6350" marB="0"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tc>
                  <a:txBody>
                    <a:bodyPr/>
                    <a:lstStyle/>
                    <a:p>
                      <a:pPr algn="ctr" fontAlgn="ctr"/>
                      <a:r>
                        <a:rPr lang="en-US" altLang="zh-CN" sz="1100" b="1" i="0" u="none" strike="noStrike" dirty="0">
                          <a:solidFill>
                            <a:srgbClr val="000000"/>
                          </a:solidFill>
                          <a:effectLst/>
                          <a:latin typeface="+mj-lt"/>
                          <a:ea typeface="等线" panose="02010600030101010101" pitchFamily="2" charset="-122"/>
                        </a:rPr>
                        <a:t>16.67%</a:t>
                      </a:r>
                    </a:p>
                  </a:txBody>
                  <a:tcPr marL="6350" marR="6350" marT="6350" marB="0"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tc>
                  <a:txBody>
                    <a:bodyPr/>
                    <a:lstStyle/>
                    <a:p>
                      <a:pPr algn="ctr" fontAlgn="ctr"/>
                      <a:r>
                        <a:rPr lang="en-US" altLang="zh-CN" sz="1100" b="1" i="0" u="none" strike="noStrike" dirty="0">
                          <a:solidFill>
                            <a:srgbClr val="000000"/>
                          </a:solidFill>
                          <a:effectLst/>
                          <a:latin typeface="+mj-lt"/>
                          <a:ea typeface="等线" panose="02010600030101010101" pitchFamily="2" charset="-122"/>
                        </a:rPr>
                        <a:t>18.67%</a:t>
                      </a:r>
                    </a:p>
                  </a:txBody>
                  <a:tcPr marL="6350" marR="6350" marT="6350" marB="0"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tc>
                  <a:txBody>
                    <a:bodyPr/>
                    <a:lstStyle/>
                    <a:p>
                      <a:pPr algn="ctr" fontAlgn="ctr"/>
                      <a:r>
                        <a:rPr lang="en-US" altLang="zh-CN" sz="1100" b="1" i="0" u="none" strike="noStrike" dirty="0">
                          <a:solidFill>
                            <a:srgbClr val="000000"/>
                          </a:solidFill>
                          <a:effectLst/>
                          <a:latin typeface="+mj-lt"/>
                          <a:ea typeface="等线" panose="02010600030101010101" pitchFamily="2" charset="-122"/>
                        </a:rPr>
                        <a:t>25.00%</a:t>
                      </a:r>
                    </a:p>
                  </a:txBody>
                  <a:tcPr marL="6350" marR="6350" marT="6350" marB="0"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40839150"/>
                  </a:ext>
                </a:extLst>
              </a:tr>
              <a:tr h="509309">
                <a:tc>
                  <a:txBody>
                    <a:bodyPr/>
                    <a:lstStyle/>
                    <a:p>
                      <a:pPr algn="l"/>
                      <a:r>
                        <a:rPr lang="en-US" altLang="zh-CN" sz="1200" b="1" baseline="0" dirty="0">
                          <a:latin typeface="Times New Roman" panose="02020603050405020304" pitchFamily="18" charset="0"/>
                          <a:ea typeface="楷体" panose="02010609060101010101" pitchFamily="49" charset="-122"/>
                        </a:rPr>
                        <a:t>EBIT</a:t>
                      </a:r>
                    </a:p>
                    <a:p>
                      <a:pPr algn="l"/>
                      <a:r>
                        <a:rPr lang="en-US" altLang="zh-CN" sz="1200" b="1" baseline="0" dirty="0">
                          <a:latin typeface="Times New Roman" panose="02020603050405020304" pitchFamily="18" charset="0"/>
                          <a:ea typeface="楷体" panose="02010609060101010101" pitchFamily="49" charset="-122"/>
                        </a:rPr>
                        <a:t>(USD, Million)</a:t>
                      </a:r>
                      <a:endParaRPr lang="zh-CN" altLang="en-US" sz="1200" b="1" baseline="0" dirty="0">
                        <a:latin typeface="Times New Roman" panose="02020603050405020304" pitchFamily="18" charset="0"/>
                        <a:ea typeface="楷体" panose="02010609060101010101" pitchFamily="49" charset="-122"/>
                      </a:endParaRPr>
                    </a:p>
                  </a:txBody>
                  <a:tcPr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tc>
                  <a:txBody>
                    <a:bodyPr/>
                    <a:lstStyle/>
                    <a:p>
                      <a:pPr algn="ctr" fontAlgn="ctr"/>
                      <a:r>
                        <a:rPr lang="en-US" altLang="zh-CN" sz="1200" b="1" i="0" u="none" strike="noStrike" dirty="0">
                          <a:solidFill>
                            <a:srgbClr val="C00000"/>
                          </a:solidFill>
                          <a:effectLst/>
                          <a:latin typeface="+mj-lt"/>
                          <a:ea typeface="等线" panose="02010600030101010101" pitchFamily="2" charset="-122"/>
                        </a:rPr>
                        <a:t>-612.36</a:t>
                      </a:r>
                    </a:p>
                  </a:txBody>
                  <a:tcPr marL="6350" marR="6350" marT="6350" marB="0"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tc>
                  <a:txBody>
                    <a:bodyPr/>
                    <a:lstStyle/>
                    <a:p>
                      <a:pPr algn="ctr" fontAlgn="ctr"/>
                      <a:r>
                        <a:rPr lang="en-US" altLang="zh-CN" sz="1200" b="1" i="0" u="none" strike="noStrike" dirty="0">
                          <a:solidFill>
                            <a:srgbClr val="C00000"/>
                          </a:solidFill>
                          <a:effectLst/>
                          <a:latin typeface="+mj-lt"/>
                          <a:ea typeface="等线" panose="02010600030101010101" pitchFamily="2" charset="-122"/>
                        </a:rPr>
                        <a:t>-6,040.66 </a:t>
                      </a:r>
                    </a:p>
                  </a:txBody>
                  <a:tcPr marL="6350" marR="6350" marT="6350" marB="0"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tc>
                  <a:txBody>
                    <a:bodyPr/>
                    <a:lstStyle/>
                    <a:p>
                      <a:pPr algn="ctr" fontAlgn="ctr"/>
                      <a:r>
                        <a:rPr lang="en-US" altLang="zh-CN" sz="1200" b="1" i="0" u="none" strike="noStrike" dirty="0">
                          <a:solidFill>
                            <a:srgbClr val="000000"/>
                          </a:solidFill>
                          <a:effectLst/>
                          <a:latin typeface="+mj-lt"/>
                          <a:ea typeface="等线" panose="02010600030101010101" pitchFamily="2" charset="-122"/>
                        </a:rPr>
                        <a:t>1,649.71</a:t>
                      </a:r>
                    </a:p>
                  </a:txBody>
                  <a:tcPr marL="6350" marR="6350" marT="6350" marB="0"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tc>
                  <a:txBody>
                    <a:bodyPr/>
                    <a:lstStyle/>
                    <a:p>
                      <a:pPr algn="ctr" fontAlgn="ctr"/>
                      <a:r>
                        <a:rPr lang="en-US" altLang="zh-CN" sz="1200" b="1" i="0" u="none" strike="noStrike" dirty="0">
                          <a:solidFill>
                            <a:srgbClr val="C00000"/>
                          </a:solidFill>
                          <a:effectLst/>
                          <a:latin typeface="+mj-lt"/>
                          <a:ea typeface="等线" panose="02010600030101010101" pitchFamily="2" charset="-122"/>
                        </a:rPr>
                        <a:t>-412.73</a:t>
                      </a:r>
                    </a:p>
                  </a:txBody>
                  <a:tcPr marL="6350" marR="6350" marT="6350" marB="0"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tc>
                  <a:txBody>
                    <a:bodyPr/>
                    <a:lstStyle/>
                    <a:p>
                      <a:pPr algn="ctr" fontAlgn="ctr"/>
                      <a:r>
                        <a:rPr lang="en-US" altLang="zh-CN" sz="1200" b="1" i="0" u="none" strike="noStrike" dirty="0">
                          <a:solidFill>
                            <a:srgbClr val="C00000"/>
                          </a:solidFill>
                          <a:effectLst/>
                          <a:latin typeface="+mj-lt"/>
                          <a:ea typeface="等线" panose="02010600030101010101" pitchFamily="2" charset="-122"/>
                        </a:rPr>
                        <a:t>-375.84 </a:t>
                      </a:r>
                    </a:p>
                  </a:txBody>
                  <a:tcPr marL="6350" marR="6350" marT="6350" marB="0"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tc>
                  <a:txBody>
                    <a:bodyPr/>
                    <a:lstStyle/>
                    <a:p>
                      <a:pPr algn="ctr" fontAlgn="ctr"/>
                      <a:r>
                        <a:rPr lang="en-US" altLang="zh-CN" sz="1200" b="1" i="0" u="none" strike="noStrike" dirty="0">
                          <a:solidFill>
                            <a:srgbClr val="000000"/>
                          </a:solidFill>
                          <a:effectLst/>
                          <a:latin typeface="+mj-lt"/>
                          <a:ea typeface="等线" panose="02010600030101010101" pitchFamily="2" charset="-122"/>
                        </a:rPr>
                        <a:t>10.34 </a:t>
                      </a:r>
                    </a:p>
                  </a:txBody>
                  <a:tcPr marL="6350" marR="6350" marT="6350" marB="0"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489276963"/>
                  </a:ext>
                </a:extLst>
              </a:tr>
              <a:tr h="393777">
                <a:tc>
                  <a:txBody>
                    <a:bodyPr/>
                    <a:lstStyle/>
                    <a:p>
                      <a:pPr marL="0" marR="0" lvl="0" indent="0" algn="l" defTabSz="931777" rtl="0" eaLnBrk="1" fontAlgn="auto" latinLnBrk="0" hangingPunct="1">
                        <a:lnSpc>
                          <a:spcPct val="100000"/>
                        </a:lnSpc>
                        <a:spcBef>
                          <a:spcPts val="0"/>
                        </a:spcBef>
                        <a:spcAft>
                          <a:spcPts val="0"/>
                        </a:spcAft>
                        <a:buClrTx/>
                        <a:buSzTx/>
                        <a:buFontTx/>
                        <a:buNone/>
                        <a:tabLst/>
                        <a:defRPr/>
                      </a:pPr>
                      <a:r>
                        <a:rPr lang="en-US" altLang="zh-CN" sz="1200" b="1" baseline="0" dirty="0">
                          <a:latin typeface="Times New Roman" panose="02020603050405020304" pitchFamily="18" charset="0"/>
                          <a:ea typeface="楷体" panose="02010609060101010101" pitchFamily="49" charset="-122"/>
                        </a:rPr>
                        <a:t>ROE</a:t>
                      </a:r>
                      <a:endParaRPr lang="zh-CN" altLang="en-US" sz="1200" b="1" baseline="0" dirty="0">
                        <a:latin typeface="Times New Roman" panose="02020603050405020304" pitchFamily="18" charset="0"/>
                        <a:ea typeface="楷体" panose="02010609060101010101" pitchFamily="49" charset="-122"/>
                      </a:endParaRPr>
                    </a:p>
                  </a:txBody>
                  <a:tcPr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tc>
                  <a:txBody>
                    <a:bodyPr/>
                    <a:lstStyle/>
                    <a:p>
                      <a:pPr algn="ctr" fontAlgn="b"/>
                      <a:r>
                        <a:rPr lang="en-US" altLang="zh-CN" sz="1100" b="1" i="0" u="none" strike="noStrike" dirty="0">
                          <a:solidFill>
                            <a:srgbClr val="000000"/>
                          </a:solidFill>
                          <a:effectLst/>
                          <a:latin typeface="+mj-lt"/>
                          <a:ea typeface="等线" panose="02010600030101010101" pitchFamily="2" charset="-122"/>
                        </a:rPr>
                        <a:t>74.40%</a:t>
                      </a:r>
                    </a:p>
                  </a:txBody>
                  <a:tcPr marL="6350" marR="6350" marT="6350" marB="0"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tc>
                  <a:txBody>
                    <a:bodyPr/>
                    <a:lstStyle/>
                    <a:p>
                      <a:pPr algn="ctr" fontAlgn="b"/>
                      <a:r>
                        <a:rPr lang="en-US" altLang="zh-CN" sz="1100" b="1" i="0" u="none" strike="noStrike" dirty="0">
                          <a:solidFill>
                            <a:srgbClr val="000000"/>
                          </a:solidFill>
                          <a:effectLst/>
                          <a:latin typeface="+mj-lt"/>
                          <a:ea typeface="等线" panose="02010600030101010101" pitchFamily="2" charset="-122"/>
                        </a:rPr>
                        <a:t>91.75%</a:t>
                      </a:r>
                    </a:p>
                  </a:txBody>
                  <a:tcPr marL="6350" marR="6350" marT="6350" marB="0"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tc>
                  <a:txBody>
                    <a:bodyPr/>
                    <a:lstStyle/>
                    <a:p>
                      <a:pPr algn="ctr" fontAlgn="b"/>
                      <a:r>
                        <a:rPr lang="en-US" altLang="zh-CN" sz="1100" b="1" i="0" u="none" strike="noStrike" dirty="0">
                          <a:solidFill>
                            <a:srgbClr val="C00000"/>
                          </a:solidFill>
                          <a:effectLst/>
                          <a:latin typeface="+mj-lt"/>
                          <a:ea typeface="等线" panose="02010600030101010101" pitchFamily="2" charset="-122"/>
                        </a:rPr>
                        <a:t>-34.17%</a:t>
                      </a:r>
                    </a:p>
                  </a:txBody>
                  <a:tcPr marL="6350" marR="6350" marT="6350" marB="0"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tc>
                  <a:txBody>
                    <a:bodyPr/>
                    <a:lstStyle/>
                    <a:p>
                      <a:pPr algn="ctr" fontAlgn="b"/>
                      <a:r>
                        <a:rPr lang="en-US" altLang="zh-CN" sz="1100" b="1" i="0" u="none" strike="noStrike" dirty="0">
                          <a:solidFill>
                            <a:srgbClr val="C00000"/>
                          </a:solidFill>
                          <a:effectLst/>
                          <a:latin typeface="+mj-lt"/>
                          <a:ea typeface="等线" panose="02010600030101010101" pitchFamily="2" charset="-122"/>
                        </a:rPr>
                        <a:t>-5.40%</a:t>
                      </a:r>
                    </a:p>
                  </a:txBody>
                  <a:tcPr marL="6350" marR="6350" marT="6350" marB="0"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tc>
                  <a:txBody>
                    <a:bodyPr/>
                    <a:lstStyle/>
                    <a:p>
                      <a:pPr algn="ctr" fontAlgn="b"/>
                      <a:r>
                        <a:rPr lang="en-US" altLang="zh-CN" sz="1100" b="1" i="0" u="none" strike="noStrike" dirty="0">
                          <a:solidFill>
                            <a:srgbClr val="C00000"/>
                          </a:solidFill>
                          <a:effectLst/>
                          <a:latin typeface="+mj-lt"/>
                          <a:ea typeface="等线" panose="02010600030101010101" pitchFamily="2" charset="-122"/>
                        </a:rPr>
                        <a:t>-5.70%</a:t>
                      </a:r>
                    </a:p>
                  </a:txBody>
                  <a:tcPr marL="6350" marR="6350" marT="6350" marB="0"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tc>
                  <a:txBody>
                    <a:bodyPr/>
                    <a:lstStyle/>
                    <a:p>
                      <a:pPr algn="ctr" fontAlgn="b"/>
                      <a:r>
                        <a:rPr lang="en-US" altLang="zh-CN" sz="1100" b="1" i="0" u="none" strike="noStrike" dirty="0">
                          <a:solidFill>
                            <a:schemeClr val="tx1"/>
                          </a:solidFill>
                          <a:effectLst/>
                          <a:latin typeface="+mj-lt"/>
                          <a:ea typeface="等线" panose="02010600030101010101" pitchFamily="2" charset="-122"/>
                        </a:rPr>
                        <a:t>0.1%</a:t>
                      </a:r>
                    </a:p>
                  </a:txBody>
                  <a:tcPr marL="6350" marR="6350" marT="6350" marB="0"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3603688621"/>
                  </a:ext>
                </a:extLst>
              </a:tr>
              <a:tr h="374122">
                <a:tc>
                  <a:txBody>
                    <a:bodyPr/>
                    <a:lstStyle/>
                    <a:p>
                      <a:pPr algn="l"/>
                      <a:r>
                        <a:rPr lang="en-US" altLang="zh-CN" sz="1200" b="1" baseline="0" dirty="0">
                          <a:latin typeface="Times New Roman" panose="02020603050405020304" pitchFamily="18" charset="0"/>
                          <a:ea typeface="楷体" panose="02010609060101010101" pitchFamily="49" charset="-122"/>
                        </a:rPr>
                        <a:t>EPS</a:t>
                      </a:r>
                      <a:endParaRPr lang="zh-CN" altLang="en-US" sz="1200" b="1" baseline="0" dirty="0">
                        <a:latin typeface="Times New Roman" panose="02020603050405020304" pitchFamily="18" charset="0"/>
                        <a:ea typeface="楷体" panose="02010609060101010101" pitchFamily="49" charset="-122"/>
                      </a:endParaRPr>
                    </a:p>
                  </a:txBody>
                  <a:tcPr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tc>
                  <a:txBody>
                    <a:bodyPr/>
                    <a:lstStyle/>
                    <a:p>
                      <a:pPr algn="ctr" fontAlgn="ctr"/>
                      <a:r>
                        <a:rPr lang="en-US" altLang="zh-CN" sz="1100" b="1" i="0" u="none" strike="noStrike" dirty="0">
                          <a:solidFill>
                            <a:srgbClr val="000000"/>
                          </a:solidFill>
                          <a:effectLst/>
                          <a:latin typeface="+mj-lt"/>
                          <a:ea typeface="等线" panose="02010600030101010101" pitchFamily="2" charset="-122"/>
                        </a:rPr>
                        <a:t>-0.95 </a:t>
                      </a:r>
                    </a:p>
                  </a:txBody>
                  <a:tcPr marL="6350" marR="6350" marT="6350" marB="0"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tc>
                  <a:txBody>
                    <a:bodyPr/>
                    <a:lstStyle/>
                    <a:p>
                      <a:pPr algn="ctr" fontAlgn="ctr"/>
                      <a:r>
                        <a:rPr lang="en-US" altLang="zh-CN" sz="1100" b="1" i="0" u="none" strike="noStrike" dirty="0">
                          <a:solidFill>
                            <a:srgbClr val="000000"/>
                          </a:solidFill>
                          <a:effectLst/>
                          <a:latin typeface="+mj-lt"/>
                          <a:ea typeface="等线" panose="02010600030101010101" pitchFamily="2" charset="-122"/>
                        </a:rPr>
                        <a:t>-11.76 </a:t>
                      </a:r>
                    </a:p>
                  </a:txBody>
                  <a:tcPr marL="6350" marR="6350" marT="6350" marB="0"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tc>
                  <a:txBody>
                    <a:bodyPr/>
                    <a:lstStyle/>
                    <a:p>
                      <a:pPr algn="ctr" fontAlgn="ctr"/>
                      <a:r>
                        <a:rPr lang="en-US" altLang="zh-CN" sz="1100" b="1" i="0" u="none" strike="noStrike" dirty="0">
                          <a:solidFill>
                            <a:srgbClr val="000000"/>
                          </a:solidFill>
                          <a:effectLst/>
                          <a:latin typeface="+mj-lt"/>
                          <a:ea typeface="等线" panose="02010600030101010101" pitchFamily="2" charset="-122"/>
                        </a:rPr>
                        <a:t>2.74 </a:t>
                      </a:r>
                    </a:p>
                  </a:txBody>
                  <a:tcPr marL="6350" marR="6350" marT="6350" marB="0"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tc>
                  <a:txBody>
                    <a:bodyPr/>
                    <a:lstStyle/>
                    <a:p>
                      <a:pPr algn="ctr" fontAlgn="ctr"/>
                      <a:r>
                        <a:rPr lang="en-US" altLang="zh-CN" sz="1100" b="1" i="0" u="none" strike="noStrike" dirty="0">
                          <a:solidFill>
                            <a:srgbClr val="000000"/>
                          </a:solidFill>
                          <a:effectLst/>
                          <a:latin typeface="+mj-lt"/>
                          <a:ea typeface="等线" panose="02010600030101010101" pitchFamily="2" charset="-122"/>
                        </a:rPr>
                        <a:t>-0.05 </a:t>
                      </a:r>
                    </a:p>
                  </a:txBody>
                  <a:tcPr marL="6350" marR="6350" marT="6350" marB="0"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tc>
                  <a:txBody>
                    <a:bodyPr/>
                    <a:lstStyle/>
                    <a:p>
                      <a:pPr algn="ctr" fontAlgn="ctr"/>
                      <a:r>
                        <a:rPr lang="en-US" altLang="zh-CN" sz="1100" b="1" i="0" u="none" strike="noStrike" dirty="0">
                          <a:solidFill>
                            <a:srgbClr val="000000"/>
                          </a:solidFill>
                          <a:effectLst/>
                          <a:latin typeface="+mj-lt"/>
                          <a:ea typeface="等线" panose="02010600030101010101" pitchFamily="2" charset="-122"/>
                        </a:rPr>
                        <a:t>-0.05 </a:t>
                      </a:r>
                    </a:p>
                  </a:txBody>
                  <a:tcPr marL="6350" marR="6350" marT="6350" marB="0"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tc>
                  <a:txBody>
                    <a:bodyPr/>
                    <a:lstStyle/>
                    <a:p>
                      <a:pPr algn="ctr" fontAlgn="ctr"/>
                      <a:r>
                        <a:rPr lang="en-US" altLang="zh-CN" sz="1100" b="1" i="0" u="none" strike="noStrike" dirty="0">
                          <a:solidFill>
                            <a:srgbClr val="000000"/>
                          </a:solidFill>
                          <a:effectLst/>
                          <a:latin typeface="+mj-lt"/>
                          <a:ea typeface="等线" panose="02010600030101010101" pitchFamily="2" charset="-122"/>
                        </a:rPr>
                        <a:t>0.0005 </a:t>
                      </a:r>
                    </a:p>
                  </a:txBody>
                  <a:tcPr marL="6350" marR="6350" marT="6350" marB="0" anchor="ctr">
                    <a:lnT w="12700" cap="flat" cmpd="sng" algn="ctr">
                      <a:solidFill>
                        <a:schemeClr val="tx2">
                          <a:lumMod val="85000"/>
                        </a:schemeClr>
                      </a:solidFill>
                      <a:prstDash val="solid"/>
                      <a:round/>
                      <a:headEnd type="none" w="med" len="med"/>
                      <a:tailEnd type="none" w="med" len="med"/>
                    </a:lnT>
                    <a:lnB w="12700" cap="flat" cmpd="sng" algn="ctr">
                      <a:solidFill>
                        <a:schemeClr val="tx2">
                          <a:lumMod val="8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098681052"/>
                  </a:ext>
                </a:extLst>
              </a:tr>
            </a:tbl>
          </a:graphicData>
        </a:graphic>
      </p:graphicFrame>
      <p:grpSp>
        <p:nvGrpSpPr>
          <p:cNvPr id="30" name="Group 3">
            <a:extLst>
              <a:ext uri="{FF2B5EF4-FFF2-40B4-BE49-F238E27FC236}">
                <a16:creationId xmlns:a16="http://schemas.microsoft.com/office/drawing/2014/main" id="{1C8162D1-B131-5B2B-87E1-5E2C77C8589F}"/>
              </a:ext>
            </a:extLst>
          </p:cNvPr>
          <p:cNvGrpSpPr/>
          <p:nvPr/>
        </p:nvGrpSpPr>
        <p:grpSpPr>
          <a:xfrm>
            <a:off x="366633" y="3386993"/>
            <a:ext cx="6265120" cy="376813"/>
            <a:chOff x="1638840" y="1504139"/>
            <a:chExt cx="6265120" cy="376813"/>
          </a:xfrm>
        </p:grpSpPr>
        <p:grpSp>
          <p:nvGrpSpPr>
            <p:cNvPr id="31" name="Group 4">
              <a:extLst>
                <a:ext uri="{FF2B5EF4-FFF2-40B4-BE49-F238E27FC236}">
                  <a16:creationId xmlns:a16="http://schemas.microsoft.com/office/drawing/2014/main" id="{4A0FDCA6-9A07-3922-FF8D-FD2AED4584C2}"/>
                </a:ext>
              </a:extLst>
            </p:cNvPr>
            <p:cNvGrpSpPr/>
            <p:nvPr/>
          </p:nvGrpSpPr>
          <p:grpSpPr>
            <a:xfrm>
              <a:off x="1900013" y="1504139"/>
              <a:ext cx="6003947" cy="376813"/>
              <a:chOff x="516153" y="1410711"/>
              <a:chExt cx="6323600" cy="396874"/>
            </a:xfrm>
          </p:grpSpPr>
          <p:sp>
            <p:nvSpPr>
              <p:cNvPr id="33" name="Rectangle 6">
                <a:extLst>
                  <a:ext uri="{FF2B5EF4-FFF2-40B4-BE49-F238E27FC236}">
                    <a16:creationId xmlns:a16="http://schemas.microsoft.com/office/drawing/2014/main" id="{0BE89E59-6556-ABED-AB3D-758933851E0B}"/>
                  </a:ext>
                </a:extLst>
              </p:cNvPr>
              <p:cNvSpPr/>
              <p:nvPr/>
            </p:nvSpPr>
            <p:spPr>
              <a:xfrm>
                <a:off x="592933" y="1410711"/>
                <a:ext cx="6246820" cy="39687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868223">
                  <a:defRPr/>
                </a:pPr>
                <a:r>
                  <a:rPr lang="en-US" altLang="zh-CN" b="1" dirty="0">
                    <a:solidFill>
                      <a:prstClr val="black"/>
                    </a:solidFill>
                    <a:latin typeface="Arial" panose="020B0604020202020204" pitchFamily="34" charset="0"/>
                    <a:cs typeface="Arial" panose="020B0604020202020204" pitchFamily="34" charset="0"/>
                  </a:rPr>
                  <a:t> Financial Summary</a:t>
                </a:r>
                <a:endParaRPr lang="en-US" altLang="zh-CN" b="1" dirty="0">
                  <a:solidFill>
                    <a:prstClr val="black"/>
                  </a:solidFill>
                  <a:latin typeface="Times New Roman" panose="02020603050405020304" pitchFamily="18" charset="0"/>
                  <a:ea typeface="楷体" panose="02010609060101010101" pitchFamily="49" charset="-122"/>
                  <a:cs typeface="Arial" panose="020B0604020202020204" pitchFamily="34" charset="0"/>
                </a:endParaRPr>
              </a:p>
            </p:txBody>
          </p:sp>
          <p:cxnSp>
            <p:nvCxnSpPr>
              <p:cNvPr id="34" name="Straight Connector 7">
                <a:extLst>
                  <a:ext uri="{FF2B5EF4-FFF2-40B4-BE49-F238E27FC236}">
                    <a16:creationId xmlns:a16="http://schemas.microsoft.com/office/drawing/2014/main" id="{5CBDD848-BF35-4BCE-7BDF-81AA7609937E}"/>
                  </a:ext>
                </a:extLst>
              </p:cNvPr>
              <p:cNvCxnSpPr>
                <a:cxnSpLocks/>
              </p:cNvCxnSpPr>
              <p:nvPr/>
            </p:nvCxnSpPr>
            <p:spPr>
              <a:xfrm flipV="1">
                <a:off x="516153" y="1788331"/>
                <a:ext cx="5786796" cy="1451"/>
              </a:xfrm>
              <a:prstGeom prst="line">
                <a:avLst/>
              </a:prstGeom>
              <a:solidFill>
                <a:srgbClr val="FF0000"/>
              </a:solidFill>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2" name="Rectangle 34">
              <a:extLst>
                <a:ext uri="{FF2B5EF4-FFF2-40B4-BE49-F238E27FC236}">
                  <a16:creationId xmlns:a16="http://schemas.microsoft.com/office/drawing/2014/main" id="{6E4C85E3-3B1C-730E-14F4-6014B11E814D}"/>
                </a:ext>
              </a:extLst>
            </p:cNvPr>
            <p:cNvSpPr/>
            <p:nvPr/>
          </p:nvSpPr>
          <p:spPr>
            <a:xfrm>
              <a:off x="1638840" y="1527361"/>
              <a:ext cx="300462" cy="336682"/>
            </a:xfrm>
            <a:prstGeom prst="rect">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68223">
                <a:defRPr/>
              </a:pPr>
              <a:r>
                <a:rPr lang="en-US" altLang="zh-CN" sz="1614" b="1" dirty="0">
                  <a:solidFill>
                    <a:srgbClr val="FFFFFF"/>
                  </a:solidFill>
                  <a:latin typeface="Arial" panose="020B0604020202020204" pitchFamily="34" charset="0"/>
                  <a:cs typeface="Arial" panose="020B0604020202020204" pitchFamily="34" charset="0"/>
                </a:rPr>
                <a:t>3</a:t>
              </a:r>
              <a:endParaRPr lang="zh-CN" altLang="en-US" sz="1614" b="1" dirty="0">
                <a:solidFill>
                  <a:srgbClr val="FFFFFF"/>
                </a:solidFill>
                <a:latin typeface="Arial" panose="020B0604020202020204" pitchFamily="34" charset="0"/>
                <a:cs typeface="Arial" panose="020B0604020202020204" pitchFamily="34" charset="0"/>
              </a:endParaRPr>
            </a:p>
          </p:txBody>
        </p:sp>
      </p:grpSp>
      <p:sp>
        <p:nvSpPr>
          <p:cNvPr id="2" name="矩形 1">
            <a:extLst>
              <a:ext uri="{FF2B5EF4-FFF2-40B4-BE49-F238E27FC236}">
                <a16:creationId xmlns:a16="http://schemas.microsoft.com/office/drawing/2014/main" id="{3A3F41DD-8E72-F266-218C-57BE0029A127}"/>
              </a:ext>
            </a:extLst>
          </p:cNvPr>
          <p:cNvSpPr/>
          <p:nvPr/>
        </p:nvSpPr>
        <p:spPr>
          <a:xfrm>
            <a:off x="9864706" y="1615214"/>
            <a:ext cx="1765241" cy="1838019"/>
          </a:xfrm>
          <a:prstGeom prst="rect">
            <a:avLst/>
          </a:prstGeom>
          <a:noFill/>
          <a:ln w="19050">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285750" indent="-180000">
              <a:lnSpc>
                <a:spcPct val="150000"/>
              </a:lnSpc>
              <a:buFont typeface="Wingdings" pitchFamily="2" charset="2"/>
              <a:buChar char="§"/>
            </a:pPr>
            <a:r>
              <a:rPr lang="en-US" altLang="zh-CN" sz="1300" dirty="0">
                <a:solidFill>
                  <a:schemeClr val="tx1"/>
                </a:solidFill>
              </a:rPr>
              <a:t>Shares Outstanding</a:t>
            </a:r>
            <a:r>
              <a:rPr lang="en-US" altLang="zh-CN" sz="1200" dirty="0">
                <a:solidFill>
                  <a:schemeClr val="tx1"/>
                </a:solidFill>
              </a:rPr>
              <a:t>:</a:t>
            </a:r>
          </a:p>
          <a:p>
            <a:pPr marL="105750">
              <a:lnSpc>
                <a:spcPct val="150000"/>
              </a:lnSpc>
            </a:pPr>
            <a:r>
              <a:rPr lang="zh-CN" altLang="en-US" sz="1200" b="1" dirty="0">
                <a:solidFill>
                  <a:schemeClr val="tx1"/>
                </a:solidFill>
              </a:rPr>
              <a:t>     </a:t>
            </a:r>
            <a:r>
              <a:rPr lang="en-US" altLang="zh-CN" sz="1200" b="1" dirty="0">
                <a:solidFill>
                  <a:schemeClr val="tx1"/>
                </a:solidFill>
              </a:rPr>
              <a:t>ADS</a:t>
            </a:r>
            <a:r>
              <a:rPr lang="zh-CN" altLang="en-US" sz="1200" b="1" dirty="0">
                <a:solidFill>
                  <a:schemeClr val="tx1"/>
                </a:solidFill>
              </a:rPr>
              <a:t> </a:t>
            </a:r>
            <a:r>
              <a:rPr lang="en-US" altLang="zh-CN" sz="1200" b="1" dirty="0">
                <a:solidFill>
                  <a:schemeClr val="tx1"/>
                </a:solidFill>
              </a:rPr>
              <a:t>8812.17M</a:t>
            </a:r>
          </a:p>
          <a:p>
            <a:pPr marL="285750" indent="-180000">
              <a:lnSpc>
                <a:spcPct val="150000"/>
              </a:lnSpc>
              <a:buFont typeface="Wingdings" pitchFamily="2" charset="2"/>
              <a:buChar char="§"/>
            </a:pPr>
            <a:r>
              <a:rPr lang="en-US" altLang="zh-CN" sz="1300" dirty="0">
                <a:solidFill>
                  <a:schemeClr val="tx1"/>
                </a:solidFill>
              </a:rPr>
              <a:t>52-week Range:</a:t>
            </a:r>
            <a:r>
              <a:rPr lang="zh-CN" altLang="en-US" sz="1300" dirty="0">
                <a:solidFill>
                  <a:schemeClr val="tx1"/>
                </a:solidFill>
              </a:rPr>
              <a:t> </a:t>
            </a:r>
            <a:endParaRPr lang="en-US" altLang="zh-CN" sz="1300" dirty="0">
              <a:solidFill>
                <a:schemeClr val="tx1"/>
              </a:solidFill>
            </a:endParaRPr>
          </a:p>
          <a:p>
            <a:pPr marL="105750">
              <a:lnSpc>
                <a:spcPct val="150000"/>
              </a:lnSpc>
            </a:pPr>
            <a:r>
              <a:rPr lang="zh-CN" altLang="en-US" sz="1300" dirty="0">
                <a:solidFill>
                  <a:schemeClr val="tx1"/>
                </a:solidFill>
              </a:rPr>
              <a:t>     </a:t>
            </a:r>
            <a:r>
              <a:rPr lang="en-US" altLang="zh-CN" sz="1300" b="1" dirty="0">
                <a:solidFill>
                  <a:schemeClr val="tx1"/>
                </a:solidFill>
              </a:rPr>
              <a:t>USD</a:t>
            </a:r>
            <a:r>
              <a:rPr lang="zh-CN" altLang="en-US" sz="1300" b="1" dirty="0">
                <a:solidFill>
                  <a:schemeClr val="tx1"/>
                </a:solidFill>
              </a:rPr>
              <a:t> </a:t>
            </a:r>
            <a:r>
              <a:rPr lang="en-US" altLang="zh-CN" sz="1200" b="1" dirty="0">
                <a:solidFill>
                  <a:schemeClr val="tx1"/>
                </a:solidFill>
              </a:rPr>
              <a:t>1.37-2.06</a:t>
            </a:r>
          </a:p>
          <a:p>
            <a:pPr marL="285750" indent="-180000">
              <a:lnSpc>
                <a:spcPct val="150000"/>
              </a:lnSpc>
              <a:buFont typeface="Wingdings" pitchFamily="2" charset="2"/>
              <a:buChar char="§"/>
            </a:pPr>
            <a:r>
              <a:rPr lang="en-US" altLang="zh-CN" sz="1300" dirty="0">
                <a:solidFill>
                  <a:schemeClr val="tx1"/>
                </a:solidFill>
              </a:rPr>
              <a:t>Market Capitalization:</a:t>
            </a:r>
            <a:r>
              <a:rPr lang="zh-CN" altLang="en-US" sz="1300" dirty="0">
                <a:solidFill>
                  <a:schemeClr val="tx1"/>
                </a:solidFill>
              </a:rPr>
              <a:t> </a:t>
            </a:r>
            <a:endParaRPr lang="en-US" altLang="zh-CN" sz="1300" dirty="0">
              <a:solidFill>
                <a:schemeClr val="tx1"/>
              </a:solidFill>
            </a:endParaRPr>
          </a:p>
          <a:p>
            <a:pPr marL="105750">
              <a:lnSpc>
                <a:spcPct val="150000"/>
              </a:lnSpc>
            </a:pPr>
            <a:r>
              <a:rPr lang="zh-CN" altLang="en-US" sz="1300" b="1" dirty="0">
                <a:solidFill>
                  <a:schemeClr val="tx1"/>
                </a:solidFill>
              </a:rPr>
              <a:t>     </a:t>
            </a:r>
            <a:r>
              <a:rPr lang="en-US" altLang="zh-CN" sz="1300" b="1" dirty="0">
                <a:solidFill>
                  <a:schemeClr val="tx1"/>
                </a:solidFill>
              </a:rPr>
              <a:t>USD</a:t>
            </a:r>
            <a:r>
              <a:rPr lang="zh-CN" altLang="en-US" sz="1300" b="1" dirty="0">
                <a:solidFill>
                  <a:schemeClr val="tx1"/>
                </a:solidFill>
              </a:rPr>
              <a:t> </a:t>
            </a:r>
            <a:r>
              <a:rPr lang="en-US" altLang="zh-CN" sz="1200" b="1" dirty="0">
                <a:solidFill>
                  <a:schemeClr val="tx1"/>
                </a:solidFill>
              </a:rPr>
              <a:t>175.36</a:t>
            </a:r>
            <a:r>
              <a:rPr lang="zh-CN" altLang="en-US" sz="1200" b="1" dirty="0">
                <a:solidFill>
                  <a:schemeClr val="tx1"/>
                </a:solidFill>
              </a:rPr>
              <a:t> </a:t>
            </a:r>
            <a:r>
              <a:rPr lang="en-US" altLang="zh-CN" sz="1200" b="1" dirty="0">
                <a:solidFill>
                  <a:schemeClr val="tx1"/>
                </a:solidFill>
              </a:rPr>
              <a:t>Billion</a:t>
            </a:r>
          </a:p>
          <a:p>
            <a:pPr marL="342900" indent="-342900">
              <a:buFont typeface="Arial" panose="020B0604020202020204" pitchFamily="34" charset="0"/>
              <a:buChar char="•"/>
            </a:pPr>
            <a:endParaRPr lang="en-US" altLang="zh-CN" sz="1400" dirty="0">
              <a:solidFill>
                <a:schemeClr val="tx1"/>
              </a:solidFill>
            </a:endParaRPr>
          </a:p>
          <a:p>
            <a:pPr marL="342900" indent="-342900">
              <a:buFont typeface="Arial" panose="020B0604020202020204" pitchFamily="34" charset="0"/>
              <a:buChar char="•"/>
            </a:pPr>
            <a:endParaRPr lang="zh-CN" altLang="en-US" sz="1400" dirty="0">
              <a:solidFill>
                <a:schemeClr val="tx1"/>
              </a:solidFill>
            </a:endParaRPr>
          </a:p>
        </p:txBody>
      </p:sp>
      <p:graphicFrame>
        <p:nvGraphicFramePr>
          <p:cNvPr id="36" name="图表 35">
            <a:extLst>
              <a:ext uri="{FF2B5EF4-FFF2-40B4-BE49-F238E27FC236}">
                <a16:creationId xmlns:a16="http://schemas.microsoft.com/office/drawing/2014/main" id="{68C1E320-7D02-4706-AFDE-212DD9ACF0F3}"/>
              </a:ext>
            </a:extLst>
          </p:cNvPr>
          <p:cNvGraphicFramePr>
            <a:graphicFrameLocks/>
          </p:cNvGraphicFramePr>
          <p:nvPr>
            <p:extLst>
              <p:ext uri="{D42A27DB-BD31-4B8C-83A1-F6EECF244321}">
                <p14:modId xmlns:p14="http://schemas.microsoft.com/office/powerpoint/2010/main" val="3725595680"/>
              </p:ext>
            </p:extLst>
          </p:nvPr>
        </p:nvGraphicFramePr>
        <p:xfrm>
          <a:off x="6518223" y="1627348"/>
          <a:ext cx="3038732" cy="1838019"/>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61069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81BBD8CC-A62F-96EF-1CB1-F22F29DDE2B3}"/>
              </a:ext>
            </a:extLst>
          </p:cNvPr>
          <p:cNvGraphicFramePr>
            <a:graphicFrameLocks noChangeAspect="1"/>
          </p:cNvGraphicFramePr>
          <p:nvPr>
            <p:custDataLst>
              <p:tags r:id="rId2"/>
            </p:custDataLst>
            <p:extLst>
              <p:ext uri="{D42A27DB-BD31-4B8C-83A1-F6EECF244321}">
                <p14:modId xmlns:p14="http://schemas.microsoft.com/office/powerpoint/2010/main" val="23246973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8" name="think-cell 幻灯片" r:id="rId4" imgW="395" imgH="396" progId="TCLayout.ActiveDocument.1">
                  <p:embed/>
                </p:oleObj>
              </mc:Choice>
              <mc:Fallback>
                <p:oleObj name="think-cell 幻灯片" r:id="rId4" imgW="395" imgH="396" progId="TCLayout.ActiveDocument.1">
                  <p:embed/>
                  <p:pic>
                    <p:nvPicPr>
                      <p:cNvPr id="3" name="对象 2" hidden="1">
                        <a:extLst>
                          <a:ext uri="{FF2B5EF4-FFF2-40B4-BE49-F238E27FC236}">
                            <a16:creationId xmlns:a16="http://schemas.microsoft.com/office/drawing/2014/main" id="{81BBD8CC-A62F-96EF-1CB1-F22F29DDE2B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18ABE346-66D3-FB03-450B-E7E20D21F7F4}"/>
              </a:ext>
            </a:extLst>
          </p:cNvPr>
          <p:cNvSpPr>
            <a:spLocks noGrp="1"/>
          </p:cNvSpPr>
          <p:nvPr>
            <p:ph type="title"/>
          </p:nvPr>
        </p:nvSpPr>
        <p:spPr>
          <a:xfrm>
            <a:off x="0" y="343992"/>
            <a:ext cx="12192000" cy="611111"/>
          </a:xfrm>
          <a:solidFill>
            <a:srgbClr val="C00000"/>
          </a:solidFill>
          <a:ln>
            <a:solidFill>
              <a:srgbClr val="C00000"/>
            </a:solidFill>
          </a:ln>
        </p:spPr>
        <p:txBody>
          <a:bodyPr vert="horz"/>
          <a:lstStyle/>
          <a:p>
            <a:r>
              <a:rPr lang="en-US" altLang="zh-CN" dirty="0"/>
              <a:t>   J&amp;T Express is A Global Logistics Company </a:t>
            </a:r>
            <a:endParaRPr lang="zh-CN" altLang="en-US" dirty="0"/>
          </a:p>
        </p:txBody>
      </p:sp>
      <p:sp>
        <p:nvSpPr>
          <p:cNvPr id="28" name="文本框 27">
            <a:extLst>
              <a:ext uri="{FF2B5EF4-FFF2-40B4-BE49-F238E27FC236}">
                <a16:creationId xmlns:a16="http://schemas.microsoft.com/office/drawing/2014/main" id="{7241EC93-DD78-087B-34DF-69B13474535C}"/>
              </a:ext>
            </a:extLst>
          </p:cNvPr>
          <p:cNvSpPr txBox="1"/>
          <p:nvPr/>
        </p:nvSpPr>
        <p:spPr>
          <a:xfrm>
            <a:off x="4161034" y="3161464"/>
            <a:ext cx="7597528" cy="2769989"/>
          </a:xfrm>
          <a:prstGeom prst="rect">
            <a:avLst/>
          </a:prstGeom>
          <a:noFill/>
        </p:spPr>
        <p:txBody>
          <a:bodyPr wrap="square">
            <a:spAutoFit/>
          </a:bodyPr>
          <a:lstStyle/>
          <a:p>
            <a:pPr marL="285750" indent="-285750">
              <a:buFont typeface="Arial" panose="020B0604020202020204" pitchFamily="34" charset="0"/>
              <a:buChar char="•"/>
            </a:pPr>
            <a:r>
              <a:rPr lang="en-US" altLang="zh-CN" dirty="0"/>
              <a:t>J&amp;T Express was founded by Mr.</a:t>
            </a:r>
            <a:r>
              <a:rPr lang="zh-CN" altLang="en-US" dirty="0"/>
              <a:t> </a:t>
            </a:r>
            <a:r>
              <a:rPr lang="en-US" altLang="zh-CN" dirty="0"/>
              <a:t>Li </a:t>
            </a:r>
            <a:r>
              <a:rPr lang="en-US" altLang="zh-CN" dirty="0" err="1"/>
              <a:t>Jie</a:t>
            </a:r>
            <a:r>
              <a:rPr lang="en-US" altLang="zh-CN" dirty="0"/>
              <a:t> in 2015, and was listed in 2023.</a:t>
            </a:r>
          </a:p>
          <a:p>
            <a:pPr marL="285750" indent="-285750">
              <a:buFont typeface="Arial" panose="020B0604020202020204" pitchFamily="34" charset="0"/>
              <a:buChar char="•"/>
            </a:pPr>
            <a:r>
              <a:rPr lang="en-US" altLang="zh-CN" dirty="0"/>
              <a:t>J&amp;T Express’s express network includes </a:t>
            </a:r>
            <a:r>
              <a:rPr lang="en-US" altLang="zh-CN" sz="2000" b="1" dirty="0">
                <a:solidFill>
                  <a:srgbClr val="C00000"/>
                </a:solidFill>
              </a:rPr>
              <a:t>Indonesia</a:t>
            </a:r>
            <a:r>
              <a:rPr lang="en-US" altLang="zh-CN" dirty="0">
                <a:solidFill>
                  <a:srgbClr val="C00000"/>
                </a:solidFill>
              </a:rPr>
              <a:t>, </a:t>
            </a:r>
            <a:r>
              <a:rPr lang="en-US" altLang="zh-CN" sz="2000" b="1" dirty="0">
                <a:solidFill>
                  <a:srgbClr val="C00000"/>
                </a:solidFill>
              </a:rPr>
              <a:t>Vietnam</a:t>
            </a:r>
            <a:r>
              <a:rPr lang="en-US" altLang="zh-CN" dirty="0">
                <a:solidFill>
                  <a:srgbClr val="C00000"/>
                </a:solidFill>
              </a:rPr>
              <a:t>, </a:t>
            </a:r>
            <a:r>
              <a:rPr lang="en-US" altLang="zh-CN" sz="2000" b="1" dirty="0">
                <a:solidFill>
                  <a:srgbClr val="C00000"/>
                </a:solidFill>
              </a:rPr>
              <a:t>Malaysia</a:t>
            </a:r>
            <a:r>
              <a:rPr lang="en-US" altLang="zh-CN" dirty="0">
                <a:solidFill>
                  <a:srgbClr val="C00000"/>
                </a:solidFill>
              </a:rPr>
              <a:t>, </a:t>
            </a:r>
            <a:r>
              <a:rPr lang="en-US" altLang="zh-CN" sz="2000" b="1" dirty="0">
                <a:solidFill>
                  <a:srgbClr val="C00000"/>
                </a:solidFill>
              </a:rPr>
              <a:t>Philippines</a:t>
            </a:r>
            <a:r>
              <a:rPr lang="en-US" altLang="zh-CN" dirty="0">
                <a:solidFill>
                  <a:srgbClr val="C00000"/>
                </a:solidFill>
              </a:rPr>
              <a:t>, </a:t>
            </a:r>
            <a:r>
              <a:rPr lang="en-US" altLang="zh-CN" sz="2000" b="1" dirty="0">
                <a:solidFill>
                  <a:srgbClr val="C00000"/>
                </a:solidFill>
              </a:rPr>
              <a:t>Thailand</a:t>
            </a:r>
            <a:r>
              <a:rPr lang="en-US" altLang="zh-CN" dirty="0">
                <a:solidFill>
                  <a:srgbClr val="C00000"/>
                </a:solidFill>
              </a:rPr>
              <a:t>, </a:t>
            </a:r>
            <a:r>
              <a:rPr lang="en-US" altLang="zh-CN" sz="2000" b="1" dirty="0">
                <a:solidFill>
                  <a:srgbClr val="C00000"/>
                </a:solidFill>
              </a:rPr>
              <a:t>Cambodia</a:t>
            </a:r>
            <a:r>
              <a:rPr lang="en-US" altLang="zh-CN" dirty="0">
                <a:solidFill>
                  <a:srgbClr val="C00000"/>
                </a:solidFill>
              </a:rPr>
              <a:t>, </a:t>
            </a:r>
            <a:r>
              <a:rPr lang="en-US" altLang="zh-CN" sz="2000" b="1" dirty="0">
                <a:solidFill>
                  <a:srgbClr val="C00000"/>
                </a:solidFill>
              </a:rPr>
              <a:t>Singapore</a:t>
            </a:r>
            <a:r>
              <a:rPr lang="en-US" altLang="zh-CN" dirty="0">
                <a:solidFill>
                  <a:srgbClr val="C00000"/>
                </a:solidFill>
              </a:rPr>
              <a:t>, </a:t>
            </a:r>
            <a:r>
              <a:rPr lang="en-US" altLang="zh-CN" sz="2000" b="1" dirty="0">
                <a:solidFill>
                  <a:srgbClr val="C00000"/>
                </a:solidFill>
              </a:rPr>
              <a:t>China</a:t>
            </a:r>
            <a:r>
              <a:rPr lang="en-US" altLang="zh-CN" dirty="0">
                <a:solidFill>
                  <a:srgbClr val="C00000"/>
                </a:solidFill>
              </a:rPr>
              <a:t>, </a:t>
            </a:r>
            <a:r>
              <a:rPr lang="en-US" altLang="zh-CN" sz="2000" b="1" dirty="0">
                <a:solidFill>
                  <a:srgbClr val="C00000"/>
                </a:solidFill>
              </a:rPr>
              <a:t>Saudi</a:t>
            </a:r>
            <a:r>
              <a:rPr lang="en-US" altLang="zh-CN" dirty="0">
                <a:solidFill>
                  <a:srgbClr val="C00000"/>
                </a:solidFill>
              </a:rPr>
              <a:t> </a:t>
            </a:r>
            <a:r>
              <a:rPr lang="en-US" altLang="zh-CN" sz="2000" b="1" dirty="0">
                <a:solidFill>
                  <a:srgbClr val="C00000"/>
                </a:solidFill>
              </a:rPr>
              <a:t>Arabia</a:t>
            </a:r>
            <a:r>
              <a:rPr lang="en-US" altLang="zh-CN" dirty="0">
                <a:solidFill>
                  <a:srgbClr val="C00000"/>
                </a:solidFill>
              </a:rPr>
              <a:t>, </a:t>
            </a:r>
            <a:r>
              <a:rPr lang="en-US" altLang="zh-CN" sz="2000" b="1" dirty="0">
                <a:solidFill>
                  <a:srgbClr val="C00000"/>
                </a:solidFill>
              </a:rPr>
              <a:t>UAE</a:t>
            </a:r>
            <a:r>
              <a:rPr lang="en-US" altLang="zh-CN" dirty="0">
                <a:solidFill>
                  <a:srgbClr val="C00000"/>
                </a:solidFill>
              </a:rPr>
              <a:t>, </a:t>
            </a:r>
            <a:r>
              <a:rPr lang="en-US" altLang="zh-CN" sz="2000" b="1" dirty="0">
                <a:solidFill>
                  <a:srgbClr val="C00000"/>
                </a:solidFill>
              </a:rPr>
              <a:t>Mexico</a:t>
            </a:r>
            <a:r>
              <a:rPr lang="en-US" altLang="zh-CN" dirty="0">
                <a:solidFill>
                  <a:srgbClr val="C00000"/>
                </a:solidFill>
              </a:rPr>
              <a:t>,</a:t>
            </a:r>
            <a:r>
              <a:rPr lang="en-US" altLang="zh-CN" sz="2000" b="1" dirty="0">
                <a:solidFill>
                  <a:srgbClr val="C00000"/>
                </a:solidFill>
              </a:rPr>
              <a:t> Brazil</a:t>
            </a:r>
            <a:r>
              <a:rPr lang="en-US" altLang="zh-CN" sz="2000" b="1" dirty="0">
                <a:solidFill>
                  <a:schemeClr val="accent1">
                    <a:lumMod val="75000"/>
                    <a:lumOff val="25000"/>
                  </a:schemeClr>
                </a:solidFill>
              </a:rPr>
              <a:t> </a:t>
            </a:r>
            <a:r>
              <a:rPr lang="en-US" altLang="zh-CN" dirty="0"/>
              <a:t>and </a:t>
            </a:r>
            <a:r>
              <a:rPr lang="en-US" altLang="zh-CN" sz="2000" b="1" dirty="0">
                <a:solidFill>
                  <a:srgbClr val="C00000"/>
                </a:solidFill>
              </a:rPr>
              <a:t>Egypt</a:t>
            </a:r>
            <a:r>
              <a:rPr lang="en-US" altLang="zh-CN" dirty="0"/>
              <a:t>.</a:t>
            </a:r>
          </a:p>
          <a:p>
            <a:pPr marL="285750" indent="-285750">
              <a:buFont typeface="Arial" panose="020B0604020202020204" pitchFamily="34" charset="0"/>
              <a:buChar char="•"/>
            </a:pPr>
            <a:r>
              <a:rPr lang="en-US" altLang="zh-CN" dirty="0"/>
              <a:t>Since its inception, it has established a express network in </a:t>
            </a:r>
            <a:r>
              <a:rPr lang="en-US" altLang="zh-CN" sz="2000" b="1" dirty="0">
                <a:solidFill>
                  <a:srgbClr val="C00000"/>
                </a:solidFill>
              </a:rPr>
              <a:t>13</a:t>
            </a:r>
            <a:r>
              <a:rPr lang="en-US" altLang="zh-CN" dirty="0"/>
              <a:t> countries, operating </a:t>
            </a:r>
            <a:r>
              <a:rPr lang="en-US" altLang="zh-CN" sz="2000" b="1" dirty="0">
                <a:solidFill>
                  <a:srgbClr val="C00000"/>
                </a:solidFill>
              </a:rPr>
              <a:t>280</a:t>
            </a:r>
            <a:r>
              <a:rPr lang="en-US" altLang="zh-CN" dirty="0"/>
              <a:t> large transfer centers, more than </a:t>
            </a:r>
            <a:r>
              <a:rPr lang="en-US" altLang="zh-CN" sz="2000" b="1" dirty="0">
                <a:solidFill>
                  <a:srgbClr val="C00000"/>
                </a:solidFill>
              </a:rPr>
              <a:t>21,000</a:t>
            </a:r>
            <a:r>
              <a:rPr lang="en-US" altLang="zh-CN" sz="2000" b="1" dirty="0">
                <a:solidFill>
                  <a:schemeClr val="accent1">
                    <a:lumMod val="75000"/>
                    <a:lumOff val="25000"/>
                  </a:schemeClr>
                </a:solidFill>
              </a:rPr>
              <a:t> </a:t>
            </a:r>
            <a:r>
              <a:rPr lang="en-US" altLang="zh-CN" dirty="0"/>
              <a:t>outlets, and serving more than </a:t>
            </a:r>
            <a:r>
              <a:rPr lang="en-US" altLang="zh-CN" sz="2000" b="1" dirty="0">
                <a:solidFill>
                  <a:srgbClr val="C00000"/>
                </a:solidFill>
              </a:rPr>
              <a:t>400,000</a:t>
            </a:r>
            <a:r>
              <a:rPr lang="en-US" altLang="zh-CN" dirty="0"/>
              <a:t> people. Polar Rabbit serves the largest and fastest growing e-commerce market in the world, with leading positions in Southeast Asia and China.</a:t>
            </a:r>
            <a:endParaRPr lang="zh-CN" altLang="en-US" dirty="0"/>
          </a:p>
        </p:txBody>
      </p:sp>
      <p:pic>
        <p:nvPicPr>
          <p:cNvPr id="6" name="图片 5">
            <a:extLst>
              <a:ext uri="{FF2B5EF4-FFF2-40B4-BE49-F238E27FC236}">
                <a16:creationId xmlns:a16="http://schemas.microsoft.com/office/drawing/2014/main" id="{1E4A40AB-3FEF-04A0-3508-8E28FBFD758E}"/>
              </a:ext>
            </a:extLst>
          </p:cNvPr>
          <p:cNvPicPr>
            <a:picLocks/>
          </p:cNvPicPr>
          <p:nvPr/>
        </p:nvPicPr>
        <p:blipFill>
          <a:blip r:embed="rId6"/>
          <a:srcRect l="18820" r="18820"/>
          <a:stretch/>
        </p:blipFill>
        <p:spPr>
          <a:xfrm>
            <a:off x="4161034" y="1445132"/>
            <a:ext cx="1440000" cy="1440000"/>
          </a:xfrm>
          <a:prstGeom prst="ellipse">
            <a:avLst/>
          </a:prstGeom>
          <a:ln>
            <a:noFill/>
          </a:ln>
          <a:effectLst/>
        </p:spPr>
      </p:pic>
      <p:pic>
        <p:nvPicPr>
          <p:cNvPr id="10" name="图片 9">
            <a:extLst>
              <a:ext uri="{FF2B5EF4-FFF2-40B4-BE49-F238E27FC236}">
                <a16:creationId xmlns:a16="http://schemas.microsoft.com/office/drawing/2014/main" id="{F7A0A439-A391-27F1-8E77-F2D0BC4D4640}"/>
              </a:ext>
            </a:extLst>
          </p:cNvPr>
          <p:cNvPicPr>
            <a:picLocks/>
          </p:cNvPicPr>
          <p:nvPr/>
        </p:nvPicPr>
        <p:blipFill>
          <a:blip r:embed="rId7"/>
          <a:srcRect l="5166" r="5166"/>
          <a:stretch/>
        </p:blipFill>
        <p:spPr>
          <a:xfrm>
            <a:off x="8266052" y="1445132"/>
            <a:ext cx="1440000" cy="1440000"/>
          </a:xfrm>
          <a:prstGeom prst="ellipse">
            <a:avLst/>
          </a:prstGeom>
          <a:ln>
            <a:noFill/>
          </a:ln>
          <a:effectLst/>
        </p:spPr>
      </p:pic>
      <p:pic>
        <p:nvPicPr>
          <p:cNvPr id="12" name="图片 11">
            <a:extLst>
              <a:ext uri="{FF2B5EF4-FFF2-40B4-BE49-F238E27FC236}">
                <a16:creationId xmlns:a16="http://schemas.microsoft.com/office/drawing/2014/main" id="{56CEC6CF-7851-AD08-81A8-A4D8897D5CB0}"/>
              </a:ext>
            </a:extLst>
          </p:cNvPr>
          <p:cNvPicPr>
            <a:picLocks/>
          </p:cNvPicPr>
          <p:nvPr/>
        </p:nvPicPr>
        <p:blipFill>
          <a:blip r:embed="rId8"/>
          <a:srcRect l="14338" r="14338"/>
          <a:stretch/>
        </p:blipFill>
        <p:spPr>
          <a:xfrm>
            <a:off x="6213543" y="1445132"/>
            <a:ext cx="1440000" cy="1440000"/>
          </a:xfrm>
          <a:prstGeom prst="ellipse">
            <a:avLst/>
          </a:prstGeom>
          <a:ln>
            <a:noFill/>
          </a:ln>
          <a:effectLst/>
        </p:spPr>
      </p:pic>
      <p:pic>
        <p:nvPicPr>
          <p:cNvPr id="16" name="图片 15">
            <a:extLst>
              <a:ext uri="{FF2B5EF4-FFF2-40B4-BE49-F238E27FC236}">
                <a16:creationId xmlns:a16="http://schemas.microsoft.com/office/drawing/2014/main" id="{A8FDDB95-FFF6-528F-B524-6E787D20973E}"/>
              </a:ext>
            </a:extLst>
          </p:cNvPr>
          <p:cNvPicPr>
            <a:picLocks/>
          </p:cNvPicPr>
          <p:nvPr/>
        </p:nvPicPr>
        <p:blipFill>
          <a:blip r:embed="rId9"/>
          <a:srcRect l="11593" r="11593"/>
          <a:stretch/>
        </p:blipFill>
        <p:spPr>
          <a:xfrm>
            <a:off x="10318562" y="1445132"/>
            <a:ext cx="1440000" cy="1440000"/>
          </a:xfrm>
          <a:prstGeom prst="ellipse">
            <a:avLst/>
          </a:prstGeom>
          <a:ln>
            <a:noFill/>
          </a:ln>
          <a:effectLst/>
        </p:spPr>
      </p:pic>
      <p:sp>
        <p:nvSpPr>
          <p:cNvPr id="17" name="矩形: 圆角 16">
            <a:extLst>
              <a:ext uri="{FF2B5EF4-FFF2-40B4-BE49-F238E27FC236}">
                <a16:creationId xmlns:a16="http://schemas.microsoft.com/office/drawing/2014/main" id="{4818386B-21FB-AC7C-A2F0-F0C5B3DC4E28}"/>
              </a:ext>
            </a:extLst>
          </p:cNvPr>
          <p:cNvSpPr/>
          <p:nvPr/>
        </p:nvSpPr>
        <p:spPr>
          <a:xfrm>
            <a:off x="3873357" y="1202075"/>
            <a:ext cx="8116585" cy="5085708"/>
          </a:xfrm>
          <a:prstGeom prst="roundRect">
            <a:avLst/>
          </a:prstGeom>
          <a:noFill/>
          <a:ln w="19050">
            <a:solidFill>
              <a:schemeClr val="accent1">
                <a:lumMod val="90000"/>
                <a:lumOff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pic>
        <p:nvPicPr>
          <p:cNvPr id="19" name="图片 18">
            <a:extLst>
              <a:ext uri="{FF2B5EF4-FFF2-40B4-BE49-F238E27FC236}">
                <a16:creationId xmlns:a16="http://schemas.microsoft.com/office/drawing/2014/main" id="{97F456D5-5CEE-3BDD-E758-EBDC76AD1143}"/>
              </a:ext>
            </a:extLst>
          </p:cNvPr>
          <p:cNvPicPr>
            <a:picLocks noChangeAspect="1"/>
          </p:cNvPicPr>
          <p:nvPr/>
        </p:nvPicPr>
        <p:blipFill rotWithShape="1">
          <a:blip r:embed="rId10"/>
          <a:srcRect l="13573" r="13573"/>
          <a:stretch/>
        </p:blipFill>
        <p:spPr>
          <a:xfrm>
            <a:off x="3176" y="955102"/>
            <a:ext cx="3699458" cy="5687667"/>
          </a:xfrm>
          <a:prstGeom prst="rect">
            <a:avLst/>
          </a:prstGeom>
        </p:spPr>
      </p:pic>
      <p:sp>
        <p:nvSpPr>
          <p:cNvPr id="24" name="TextBox 2">
            <a:extLst>
              <a:ext uri="{FF2B5EF4-FFF2-40B4-BE49-F238E27FC236}">
                <a16:creationId xmlns:a16="http://schemas.microsoft.com/office/drawing/2014/main" id="{2A6A2073-F00D-497F-879E-B4BEE3213112}"/>
              </a:ext>
            </a:extLst>
          </p:cNvPr>
          <p:cNvSpPr txBox="1"/>
          <p:nvPr/>
        </p:nvSpPr>
        <p:spPr>
          <a:xfrm>
            <a:off x="0" y="6663308"/>
            <a:ext cx="6242693" cy="222916"/>
          </a:xfrm>
          <a:prstGeom prst="rect">
            <a:avLst/>
          </a:prstGeom>
          <a:noFill/>
        </p:spPr>
        <p:txBody>
          <a:bodyPr wrap="square" lIns="34180" tIns="34180" rIns="34180" bIns="34180" rtlCol="0">
            <a:spAutoFit/>
          </a:bodyPr>
          <a:lstStyle/>
          <a:p>
            <a:pPr defTabSz="868223">
              <a:defRPr/>
            </a:pPr>
            <a:r>
              <a:rPr lang="en-US" altLang="zh-CN" sz="1000" i="1" dirty="0">
                <a:solidFill>
                  <a:prstClr val="black"/>
                </a:solidFill>
                <a:latin typeface="Arial" panose="020B0604020202020204" pitchFamily="34" charset="0"/>
                <a:cs typeface="Arial" panose="020B0604020202020204" pitchFamily="34" charset="0"/>
              </a:rPr>
              <a:t>Source: Company Website</a:t>
            </a:r>
            <a:endParaRPr lang="zh-CN" altLang="en-US" sz="1000" i="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0289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45E6D-B9E3-0FBD-0A2A-DFAFBC18C152}"/>
              </a:ext>
            </a:extLst>
          </p:cNvPr>
          <p:cNvSpPr>
            <a:spLocks noGrp="1"/>
          </p:cNvSpPr>
          <p:nvPr>
            <p:ph type="title"/>
          </p:nvPr>
        </p:nvSpPr>
        <p:spPr/>
        <p:txBody>
          <a:bodyPr/>
          <a:lstStyle/>
          <a:p>
            <a:r>
              <a:rPr lang="zh-CN" altLang="en-US" dirty="0"/>
              <a:t>  </a:t>
            </a:r>
            <a:r>
              <a:rPr lang="en-US" altLang="zh-CN" dirty="0"/>
              <a:t>Overview</a:t>
            </a:r>
            <a:endParaRPr kumimoji="1" lang="zh-CN" altLang="en-US" dirty="0"/>
          </a:p>
        </p:txBody>
      </p:sp>
      <p:pic>
        <p:nvPicPr>
          <p:cNvPr id="3" name="图片 2">
            <a:extLst>
              <a:ext uri="{FF2B5EF4-FFF2-40B4-BE49-F238E27FC236}">
                <a16:creationId xmlns:a16="http://schemas.microsoft.com/office/drawing/2014/main" id="{DF3BDD02-9C6A-8BAC-3E43-17F1A1F38551}"/>
              </a:ext>
            </a:extLst>
          </p:cNvPr>
          <p:cNvPicPr>
            <a:picLocks noChangeAspect="1"/>
          </p:cNvPicPr>
          <p:nvPr/>
        </p:nvPicPr>
        <p:blipFill rotWithShape="1">
          <a:blip r:embed="rId2"/>
          <a:srcRect l="7407" r="10386"/>
          <a:stretch/>
        </p:blipFill>
        <p:spPr>
          <a:xfrm>
            <a:off x="9147922" y="4928717"/>
            <a:ext cx="2701377" cy="1692000"/>
          </a:xfrm>
          <a:prstGeom prst="rect">
            <a:avLst/>
          </a:prstGeom>
        </p:spPr>
      </p:pic>
      <p:pic>
        <p:nvPicPr>
          <p:cNvPr id="4" name="图片 3">
            <a:extLst>
              <a:ext uri="{FF2B5EF4-FFF2-40B4-BE49-F238E27FC236}">
                <a16:creationId xmlns:a16="http://schemas.microsoft.com/office/drawing/2014/main" id="{D2AFBEA8-B95F-902C-3942-E3590639096C}"/>
              </a:ext>
            </a:extLst>
          </p:cNvPr>
          <p:cNvPicPr>
            <a:picLocks noChangeAspect="1"/>
          </p:cNvPicPr>
          <p:nvPr/>
        </p:nvPicPr>
        <p:blipFill rotWithShape="1">
          <a:blip r:embed="rId3"/>
          <a:srcRect l="11998" r="6333"/>
          <a:stretch/>
        </p:blipFill>
        <p:spPr>
          <a:xfrm>
            <a:off x="6347605" y="4890951"/>
            <a:ext cx="2461344" cy="1718615"/>
          </a:xfrm>
          <a:prstGeom prst="rect">
            <a:avLst/>
          </a:prstGeom>
        </p:spPr>
      </p:pic>
      <p:pic>
        <p:nvPicPr>
          <p:cNvPr id="5" name="图片 4">
            <a:extLst>
              <a:ext uri="{FF2B5EF4-FFF2-40B4-BE49-F238E27FC236}">
                <a16:creationId xmlns:a16="http://schemas.microsoft.com/office/drawing/2014/main" id="{AC855A22-DBB2-C015-52FF-5676AFECC4B0}"/>
              </a:ext>
            </a:extLst>
          </p:cNvPr>
          <p:cNvPicPr>
            <a:picLocks noChangeAspect="1"/>
          </p:cNvPicPr>
          <p:nvPr/>
        </p:nvPicPr>
        <p:blipFill>
          <a:blip r:embed="rId4"/>
          <a:stretch>
            <a:fillRect/>
          </a:stretch>
        </p:blipFill>
        <p:spPr>
          <a:xfrm>
            <a:off x="2946442" y="1842512"/>
            <a:ext cx="3227175" cy="1827398"/>
          </a:xfrm>
          <a:prstGeom prst="rect">
            <a:avLst/>
          </a:prstGeom>
        </p:spPr>
      </p:pic>
      <p:pic>
        <p:nvPicPr>
          <p:cNvPr id="6" name="图片 5">
            <a:extLst>
              <a:ext uri="{FF2B5EF4-FFF2-40B4-BE49-F238E27FC236}">
                <a16:creationId xmlns:a16="http://schemas.microsoft.com/office/drawing/2014/main" id="{BCCC200A-2911-26D8-C349-207AB97A1C90}"/>
              </a:ext>
            </a:extLst>
          </p:cNvPr>
          <p:cNvPicPr>
            <a:picLocks noChangeAspect="1"/>
          </p:cNvPicPr>
          <p:nvPr/>
        </p:nvPicPr>
        <p:blipFill>
          <a:blip r:embed="rId5"/>
          <a:stretch>
            <a:fillRect/>
          </a:stretch>
        </p:blipFill>
        <p:spPr>
          <a:xfrm>
            <a:off x="214430" y="1844937"/>
            <a:ext cx="2828765" cy="1764734"/>
          </a:xfrm>
          <a:prstGeom prst="rect">
            <a:avLst/>
          </a:prstGeom>
        </p:spPr>
      </p:pic>
      <p:grpSp>
        <p:nvGrpSpPr>
          <p:cNvPr id="7" name="Group 3">
            <a:extLst>
              <a:ext uri="{FF2B5EF4-FFF2-40B4-BE49-F238E27FC236}">
                <a16:creationId xmlns:a16="http://schemas.microsoft.com/office/drawing/2014/main" id="{37244FED-DC4B-A046-DFC4-7DB3FD491570}"/>
              </a:ext>
            </a:extLst>
          </p:cNvPr>
          <p:cNvGrpSpPr/>
          <p:nvPr/>
        </p:nvGrpSpPr>
        <p:grpSpPr>
          <a:xfrm>
            <a:off x="358169" y="953665"/>
            <a:ext cx="6265120" cy="376813"/>
            <a:chOff x="1638840" y="1504139"/>
            <a:chExt cx="6265120" cy="376813"/>
          </a:xfrm>
        </p:grpSpPr>
        <p:grpSp>
          <p:nvGrpSpPr>
            <p:cNvPr id="8" name="Group 4">
              <a:extLst>
                <a:ext uri="{FF2B5EF4-FFF2-40B4-BE49-F238E27FC236}">
                  <a16:creationId xmlns:a16="http://schemas.microsoft.com/office/drawing/2014/main" id="{A05D553E-CDDD-5C8A-6F62-4BDFD5E81CAF}"/>
                </a:ext>
              </a:extLst>
            </p:cNvPr>
            <p:cNvGrpSpPr/>
            <p:nvPr/>
          </p:nvGrpSpPr>
          <p:grpSpPr>
            <a:xfrm>
              <a:off x="1900013" y="1504139"/>
              <a:ext cx="6003947" cy="376813"/>
              <a:chOff x="516153" y="1410711"/>
              <a:chExt cx="6323600" cy="396874"/>
            </a:xfrm>
          </p:grpSpPr>
          <p:sp>
            <p:nvSpPr>
              <p:cNvPr id="10" name="Rectangle 6">
                <a:extLst>
                  <a:ext uri="{FF2B5EF4-FFF2-40B4-BE49-F238E27FC236}">
                    <a16:creationId xmlns:a16="http://schemas.microsoft.com/office/drawing/2014/main" id="{43EF6E1C-8FC3-5BC4-B181-92BD5D52C5AA}"/>
                  </a:ext>
                </a:extLst>
              </p:cNvPr>
              <p:cNvSpPr/>
              <p:nvPr/>
            </p:nvSpPr>
            <p:spPr>
              <a:xfrm>
                <a:off x="592933" y="1410711"/>
                <a:ext cx="6246820" cy="39687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868223">
                  <a:defRPr/>
                </a:pPr>
                <a:r>
                  <a:rPr lang="en-US" altLang="zh-CN" b="1" dirty="0">
                    <a:solidFill>
                      <a:prstClr val="black"/>
                    </a:solidFill>
                    <a:latin typeface="Arial" panose="020B0604020202020204" pitchFamily="34" charset="0"/>
                    <a:ea typeface="楷体" panose="02010609060101010101" pitchFamily="49" charset="-122"/>
                    <a:cs typeface="Arial" panose="020B0604020202020204" pitchFamily="34" charset="0"/>
                  </a:rPr>
                  <a:t> </a:t>
                </a:r>
                <a:r>
                  <a:rPr lang="en-US" altLang="zh-CN" b="1" dirty="0">
                    <a:solidFill>
                      <a:prstClr val="black"/>
                    </a:solidFill>
                    <a:latin typeface="+mj-lt"/>
                    <a:ea typeface="楷体" panose="02010609060101010101" pitchFamily="49" charset="-122"/>
                    <a:cs typeface="Arial" panose="020B0604020202020204" pitchFamily="34" charset="0"/>
                  </a:rPr>
                  <a:t>Business Layout</a:t>
                </a:r>
              </a:p>
            </p:txBody>
          </p:sp>
          <p:cxnSp>
            <p:nvCxnSpPr>
              <p:cNvPr id="11" name="Straight Connector 7">
                <a:extLst>
                  <a:ext uri="{FF2B5EF4-FFF2-40B4-BE49-F238E27FC236}">
                    <a16:creationId xmlns:a16="http://schemas.microsoft.com/office/drawing/2014/main" id="{0746AA40-ADBB-530E-545E-35621E520CC6}"/>
                  </a:ext>
                </a:extLst>
              </p:cNvPr>
              <p:cNvCxnSpPr>
                <a:cxnSpLocks/>
              </p:cNvCxnSpPr>
              <p:nvPr/>
            </p:nvCxnSpPr>
            <p:spPr>
              <a:xfrm flipV="1">
                <a:off x="516153" y="1773424"/>
                <a:ext cx="5401418" cy="16358"/>
              </a:xfrm>
              <a:prstGeom prst="line">
                <a:avLst/>
              </a:prstGeom>
              <a:solidFill>
                <a:srgbClr val="FF0000"/>
              </a:solidFill>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Rectangle 34">
              <a:extLst>
                <a:ext uri="{FF2B5EF4-FFF2-40B4-BE49-F238E27FC236}">
                  <a16:creationId xmlns:a16="http://schemas.microsoft.com/office/drawing/2014/main" id="{AFA02A7B-5CC7-8EE7-97F4-98F40AA907B9}"/>
                </a:ext>
              </a:extLst>
            </p:cNvPr>
            <p:cNvSpPr/>
            <p:nvPr/>
          </p:nvSpPr>
          <p:spPr>
            <a:xfrm>
              <a:off x="1638840" y="1527361"/>
              <a:ext cx="300462" cy="336682"/>
            </a:xfrm>
            <a:prstGeom prst="rect">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68223">
                <a:defRPr/>
              </a:pPr>
              <a:r>
                <a:rPr lang="en-US" altLang="zh-CN" sz="1614" b="1" dirty="0">
                  <a:solidFill>
                    <a:srgbClr val="FFFFFF"/>
                  </a:solidFill>
                  <a:latin typeface="Arial" panose="020B0604020202020204" pitchFamily="34" charset="0"/>
                  <a:cs typeface="Arial" panose="020B0604020202020204" pitchFamily="34" charset="0"/>
                </a:rPr>
                <a:t>1</a:t>
              </a:r>
              <a:endParaRPr lang="zh-CN" altLang="en-US" sz="1614" b="1" dirty="0">
                <a:solidFill>
                  <a:srgbClr val="FFFFFF"/>
                </a:solidFill>
                <a:latin typeface="Arial" panose="020B0604020202020204" pitchFamily="34" charset="0"/>
                <a:cs typeface="Arial" panose="020B0604020202020204" pitchFamily="34" charset="0"/>
              </a:endParaRPr>
            </a:p>
          </p:txBody>
        </p:sp>
      </p:grpSp>
      <p:grpSp>
        <p:nvGrpSpPr>
          <p:cNvPr id="12" name="Group 3">
            <a:extLst>
              <a:ext uri="{FF2B5EF4-FFF2-40B4-BE49-F238E27FC236}">
                <a16:creationId xmlns:a16="http://schemas.microsoft.com/office/drawing/2014/main" id="{BC31E71A-F21B-AFA3-891A-EDBDD729BE66}"/>
              </a:ext>
            </a:extLst>
          </p:cNvPr>
          <p:cNvGrpSpPr/>
          <p:nvPr/>
        </p:nvGrpSpPr>
        <p:grpSpPr>
          <a:xfrm>
            <a:off x="6086432" y="941058"/>
            <a:ext cx="6303375" cy="376813"/>
            <a:chOff x="1638840" y="1504139"/>
            <a:chExt cx="6265120" cy="376813"/>
          </a:xfrm>
        </p:grpSpPr>
        <p:grpSp>
          <p:nvGrpSpPr>
            <p:cNvPr id="13" name="Group 4">
              <a:extLst>
                <a:ext uri="{FF2B5EF4-FFF2-40B4-BE49-F238E27FC236}">
                  <a16:creationId xmlns:a16="http://schemas.microsoft.com/office/drawing/2014/main" id="{60F189B0-9B5B-3CE6-9059-86B1CDE5A70D}"/>
                </a:ext>
              </a:extLst>
            </p:cNvPr>
            <p:cNvGrpSpPr/>
            <p:nvPr/>
          </p:nvGrpSpPr>
          <p:grpSpPr>
            <a:xfrm>
              <a:off x="1900013" y="1504139"/>
              <a:ext cx="6003947" cy="376813"/>
              <a:chOff x="516153" y="1410711"/>
              <a:chExt cx="6323600" cy="396874"/>
            </a:xfrm>
          </p:grpSpPr>
          <p:sp>
            <p:nvSpPr>
              <p:cNvPr id="15" name="Rectangle 6">
                <a:extLst>
                  <a:ext uri="{FF2B5EF4-FFF2-40B4-BE49-F238E27FC236}">
                    <a16:creationId xmlns:a16="http://schemas.microsoft.com/office/drawing/2014/main" id="{FF8046EC-7757-44BA-4DB6-A6941CD3D1E8}"/>
                  </a:ext>
                </a:extLst>
              </p:cNvPr>
              <p:cNvSpPr/>
              <p:nvPr/>
            </p:nvSpPr>
            <p:spPr>
              <a:xfrm>
                <a:off x="592933" y="1410711"/>
                <a:ext cx="6246820" cy="39687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868223">
                  <a:defRPr/>
                </a:pPr>
                <a:r>
                  <a:rPr lang="zh-CN" altLang="en-US" b="1" dirty="0">
                    <a:solidFill>
                      <a:prstClr val="black"/>
                    </a:solidFill>
                    <a:latin typeface="+mj-lt"/>
                    <a:ea typeface="楷体" panose="02010609060101010101" pitchFamily="49" charset="-122"/>
                    <a:cs typeface="Arial" panose="020B0604020202020204" pitchFamily="34" charset="0"/>
                  </a:rPr>
                  <a:t> </a:t>
                </a:r>
                <a:r>
                  <a:rPr lang="en-US" altLang="zh-CN" b="1" dirty="0">
                    <a:solidFill>
                      <a:prstClr val="black"/>
                    </a:solidFill>
                    <a:latin typeface="+mj-lt"/>
                    <a:ea typeface="楷体" panose="02010609060101010101" pitchFamily="49" charset="-122"/>
                    <a:cs typeface="Arial" panose="020B0604020202020204" pitchFamily="34" charset="0"/>
                  </a:rPr>
                  <a:t>Strategical</a:t>
                </a:r>
                <a:r>
                  <a:rPr lang="zh-CN" altLang="en-US" b="1" dirty="0">
                    <a:solidFill>
                      <a:prstClr val="black"/>
                    </a:solidFill>
                    <a:latin typeface="+mj-lt"/>
                    <a:ea typeface="楷体" panose="02010609060101010101" pitchFamily="49" charset="-122"/>
                    <a:cs typeface="Arial" panose="020B0604020202020204" pitchFamily="34" charset="0"/>
                  </a:rPr>
                  <a:t> </a:t>
                </a:r>
                <a:r>
                  <a:rPr lang="en-US" altLang="zh-CN" b="1" dirty="0">
                    <a:solidFill>
                      <a:prstClr val="black"/>
                    </a:solidFill>
                    <a:latin typeface="+mj-lt"/>
                    <a:ea typeface="楷体" panose="02010609060101010101" pitchFamily="49" charset="-122"/>
                    <a:cs typeface="Arial" panose="020B0604020202020204" pitchFamily="34" charset="0"/>
                  </a:rPr>
                  <a:t>Highlights</a:t>
                </a:r>
              </a:p>
            </p:txBody>
          </p:sp>
          <p:cxnSp>
            <p:nvCxnSpPr>
              <p:cNvPr id="16" name="Straight Connector 7">
                <a:extLst>
                  <a:ext uri="{FF2B5EF4-FFF2-40B4-BE49-F238E27FC236}">
                    <a16:creationId xmlns:a16="http://schemas.microsoft.com/office/drawing/2014/main" id="{16AD562A-6523-0E35-FA7B-C3EFCB64A442}"/>
                  </a:ext>
                </a:extLst>
              </p:cNvPr>
              <p:cNvCxnSpPr>
                <a:cxnSpLocks/>
              </p:cNvCxnSpPr>
              <p:nvPr/>
            </p:nvCxnSpPr>
            <p:spPr>
              <a:xfrm flipV="1">
                <a:off x="516153" y="1773424"/>
                <a:ext cx="5726956" cy="16358"/>
              </a:xfrm>
              <a:prstGeom prst="line">
                <a:avLst/>
              </a:prstGeom>
              <a:solidFill>
                <a:srgbClr val="FF0000"/>
              </a:solidFill>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4" name="Rectangle 34">
              <a:extLst>
                <a:ext uri="{FF2B5EF4-FFF2-40B4-BE49-F238E27FC236}">
                  <a16:creationId xmlns:a16="http://schemas.microsoft.com/office/drawing/2014/main" id="{17CB0A4A-4A12-E737-B065-D5E3EA6482F9}"/>
                </a:ext>
              </a:extLst>
            </p:cNvPr>
            <p:cNvSpPr/>
            <p:nvPr/>
          </p:nvSpPr>
          <p:spPr>
            <a:xfrm>
              <a:off x="1638840" y="1527361"/>
              <a:ext cx="300462" cy="336682"/>
            </a:xfrm>
            <a:prstGeom prst="rect">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68223">
                <a:defRPr/>
              </a:pPr>
              <a:r>
                <a:rPr lang="en-US" altLang="zh-CN" sz="1614" b="1" dirty="0">
                  <a:solidFill>
                    <a:srgbClr val="FFFFFF"/>
                  </a:solidFill>
                  <a:latin typeface="Arial" panose="020B0604020202020204" pitchFamily="34" charset="0"/>
                  <a:cs typeface="Arial" panose="020B0604020202020204" pitchFamily="34" charset="0"/>
                </a:rPr>
                <a:t>2</a:t>
              </a:r>
              <a:endParaRPr lang="zh-CN" altLang="en-US" sz="1614" b="1" dirty="0">
                <a:solidFill>
                  <a:srgbClr val="FFFFFF"/>
                </a:solidFill>
                <a:latin typeface="Arial" panose="020B0604020202020204" pitchFamily="34" charset="0"/>
                <a:cs typeface="Arial" panose="020B0604020202020204" pitchFamily="34" charset="0"/>
              </a:endParaRPr>
            </a:p>
          </p:txBody>
        </p:sp>
      </p:grpSp>
      <p:grpSp>
        <p:nvGrpSpPr>
          <p:cNvPr id="17" name="Group 3">
            <a:extLst>
              <a:ext uri="{FF2B5EF4-FFF2-40B4-BE49-F238E27FC236}">
                <a16:creationId xmlns:a16="http://schemas.microsoft.com/office/drawing/2014/main" id="{B79290A0-904A-F084-B477-25ABBAA01E49}"/>
              </a:ext>
            </a:extLst>
          </p:cNvPr>
          <p:cNvGrpSpPr/>
          <p:nvPr/>
        </p:nvGrpSpPr>
        <p:grpSpPr>
          <a:xfrm>
            <a:off x="355813" y="3770249"/>
            <a:ext cx="6265120" cy="376813"/>
            <a:chOff x="1638840" y="1504139"/>
            <a:chExt cx="6265120" cy="376813"/>
          </a:xfrm>
        </p:grpSpPr>
        <p:grpSp>
          <p:nvGrpSpPr>
            <p:cNvPr id="18" name="Group 4">
              <a:extLst>
                <a:ext uri="{FF2B5EF4-FFF2-40B4-BE49-F238E27FC236}">
                  <a16:creationId xmlns:a16="http://schemas.microsoft.com/office/drawing/2014/main" id="{47CE1D80-F346-D4E1-E6E6-B431DD95CC27}"/>
                </a:ext>
              </a:extLst>
            </p:cNvPr>
            <p:cNvGrpSpPr/>
            <p:nvPr/>
          </p:nvGrpSpPr>
          <p:grpSpPr>
            <a:xfrm>
              <a:off x="1900013" y="1504139"/>
              <a:ext cx="6003947" cy="376813"/>
              <a:chOff x="516153" y="1410711"/>
              <a:chExt cx="6323600" cy="396874"/>
            </a:xfrm>
          </p:grpSpPr>
          <p:sp>
            <p:nvSpPr>
              <p:cNvPr id="20" name="Rectangle 6">
                <a:extLst>
                  <a:ext uri="{FF2B5EF4-FFF2-40B4-BE49-F238E27FC236}">
                    <a16:creationId xmlns:a16="http://schemas.microsoft.com/office/drawing/2014/main" id="{8AE8DDC5-D716-3564-4030-0F4D6F8B4642}"/>
                  </a:ext>
                </a:extLst>
              </p:cNvPr>
              <p:cNvSpPr/>
              <p:nvPr/>
            </p:nvSpPr>
            <p:spPr>
              <a:xfrm>
                <a:off x="592933" y="1410711"/>
                <a:ext cx="6246820" cy="39687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868223">
                  <a:defRPr/>
                </a:pPr>
                <a:r>
                  <a:rPr lang="zh-CN" altLang="en-US" b="1" dirty="0">
                    <a:solidFill>
                      <a:prstClr val="black"/>
                    </a:solidFill>
                    <a:latin typeface="+mj-lt"/>
                    <a:ea typeface="楷体" panose="02010609060101010101" pitchFamily="49" charset="-122"/>
                    <a:cs typeface="Arial" panose="020B0604020202020204" pitchFamily="34" charset="0"/>
                  </a:rPr>
                  <a:t> </a:t>
                </a:r>
                <a:r>
                  <a:rPr lang="en-US" altLang="zh-CN" b="1" dirty="0">
                    <a:solidFill>
                      <a:prstClr val="black"/>
                    </a:solidFill>
                    <a:latin typeface="+mj-lt"/>
                    <a:ea typeface="楷体" panose="02010609060101010101" pitchFamily="49" charset="-122"/>
                    <a:cs typeface="Arial" panose="020B0604020202020204" pitchFamily="34" charset="0"/>
                  </a:rPr>
                  <a:t>Market</a:t>
                </a:r>
                <a:r>
                  <a:rPr lang="zh-CN" altLang="en-US" b="1" dirty="0">
                    <a:solidFill>
                      <a:prstClr val="black"/>
                    </a:solidFill>
                    <a:latin typeface="+mj-lt"/>
                    <a:ea typeface="楷体" panose="02010609060101010101" pitchFamily="49" charset="-122"/>
                    <a:cs typeface="Arial" panose="020B0604020202020204" pitchFamily="34" charset="0"/>
                  </a:rPr>
                  <a:t> </a:t>
                </a:r>
                <a:r>
                  <a:rPr lang="en-US" altLang="zh-CN" b="1" dirty="0">
                    <a:solidFill>
                      <a:prstClr val="black"/>
                    </a:solidFill>
                    <a:latin typeface="+mj-lt"/>
                    <a:ea typeface="楷体" panose="02010609060101010101" pitchFamily="49" charset="-122"/>
                    <a:cs typeface="Arial" panose="020B0604020202020204" pitchFamily="34" charset="0"/>
                  </a:rPr>
                  <a:t>Overview</a:t>
                </a:r>
              </a:p>
            </p:txBody>
          </p:sp>
          <p:cxnSp>
            <p:nvCxnSpPr>
              <p:cNvPr id="21" name="Straight Connector 7">
                <a:extLst>
                  <a:ext uri="{FF2B5EF4-FFF2-40B4-BE49-F238E27FC236}">
                    <a16:creationId xmlns:a16="http://schemas.microsoft.com/office/drawing/2014/main" id="{4A9AF820-E695-1DB5-54C7-61C5DD2472A0}"/>
                  </a:ext>
                </a:extLst>
              </p:cNvPr>
              <p:cNvCxnSpPr>
                <a:cxnSpLocks/>
              </p:cNvCxnSpPr>
              <p:nvPr/>
            </p:nvCxnSpPr>
            <p:spPr>
              <a:xfrm flipV="1">
                <a:off x="516153" y="1773424"/>
                <a:ext cx="5401418" cy="16358"/>
              </a:xfrm>
              <a:prstGeom prst="line">
                <a:avLst/>
              </a:prstGeom>
              <a:solidFill>
                <a:srgbClr val="FF0000"/>
              </a:solidFill>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Rectangle 34">
              <a:extLst>
                <a:ext uri="{FF2B5EF4-FFF2-40B4-BE49-F238E27FC236}">
                  <a16:creationId xmlns:a16="http://schemas.microsoft.com/office/drawing/2014/main" id="{8C8A89A4-6ED0-F1F7-4DD1-F18BC86ADB80}"/>
                </a:ext>
              </a:extLst>
            </p:cNvPr>
            <p:cNvSpPr/>
            <p:nvPr/>
          </p:nvSpPr>
          <p:spPr>
            <a:xfrm>
              <a:off x="1638840" y="1527361"/>
              <a:ext cx="300462" cy="336682"/>
            </a:xfrm>
            <a:prstGeom prst="rect">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68223">
                <a:defRPr/>
              </a:pPr>
              <a:r>
                <a:rPr lang="en-US" altLang="zh-CN" sz="1614" b="1" dirty="0">
                  <a:solidFill>
                    <a:srgbClr val="FFFFFF"/>
                  </a:solidFill>
                  <a:latin typeface="Arial" panose="020B0604020202020204" pitchFamily="34" charset="0"/>
                  <a:cs typeface="Arial" panose="020B0604020202020204" pitchFamily="34" charset="0"/>
                </a:rPr>
                <a:t>3</a:t>
              </a:r>
              <a:endParaRPr lang="zh-CN" altLang="en-US" sz="1614" b="1" dirty="0">
                <a:solidFill>
                  <a:srgbClr val="FFFFFF"/>
                </a:solidFill>
                <a:latin typeface="Arial" panose="020B0604020202020204" pitchFamily="34" charset="0"/>
                <a:cs typeface="Arial" panose="020B0604020202020204" pitchFamily="34" charset="0"/>
              </a:endParaRPr>
            </a:p>
          </p:txBody>
        </p:sp>
      </p:grpSp>
      <p:grpSp>
        <p:nvGrpSpPr>
          <p:cNvPr id="22" name="Group 3">
            <a:extLst>
              <a:ext uri="{FF2B5EF4-FFF2-40B4-BE49-F238E27FC236}">
                <a16:creationId xmlns:a16="http://schemas.microsoft.com/office/drawing/2014/main" id="{01F04DA9-2E3C-30D3-1902-CEFFED95E2D7}"/>
              </a:ext>
            </a:extLst>
          </p:cNvPr>
          <p:cNvGrpSpPr/>
          <p:nvPr/>
        </p:nvGrpSpPr>
        <p:grpSpPr>
          <a:xfrm>
            <a:off x="6086432" y="4571222"/>
            <a:ext cx="6334393" cy="376813"/>
            <a:chOff x="1638840" y="1504139"/>
            <a:chExt cx="6334393" cy="376813"/>
          </a:xfrm>
        </p:grpSpPr>
        <p:grpSp>
          <p:nvGrpSpPr>
            <p:cNvPr id="23" name="Group 4">
              <a:extLst>
                <a:ext uri="{FF2B5EF4-FFF2-40B4-BE49-F238E27FC236}">
                  <a16:creationId xmlns:a16="http://schemas.microsoft.com/office/drawing/2014/main" id="{0ECE5089-5523-1C9C-78DF-92B3EE1D8B2A}"/>
                </a:ext>
              </a:extLst>
            </p:cNvPr>
            <p:cNvGrpSpPr/>
            <p:nvPr/>
          </p:nvGrpSpPr>
          <p:grpSpPr>
            <a:xfrm>
              <a:off x="1900013" y="1504139"/>
              <a:ext cx="6073220" cy="376813"/>
              <a:chOff x="516153" y="1410711"/>
              <a:chExt cx="6396562" cy="396874"/>
            </a:xfrm>
          </p:grpSpPr>
          <p:sp>
            <p:nvSpPr>
              <p:cNvPr id="25" name="Rectangle 6">
                <a:extLst>
                  <a:ext uri="{FF2B5EF4-FFF2-40B4-BE49-F238E27FC236}">
                    <a16:creationId xmlns:a16="http://schemas.microsoft.com/office/drawing/2014/main" id="{BC8B9037-83C6-D251-0C63-99AD93B76C51}"/>
                  </a:ext>
                </a:extLst>
              </p:cNvPr>
              <p:cNvSpPr/>
              <p:nvPr/>
            </p:nvSpPr>
            <p:spPr>
              <a:xfrm>
                <a:off x="665895" y="1410711"/>
                <a:ext cx="6246820" cy="39687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868223">
                  <a:defRPr/>
                </a:pPr>
                <a:r>
                  <a:rPr lang="en-US" altLang="zh-CN" b="1" dirty="0">
                    <a:solidFill>
                      <a:prstClr val="black"/>
                    </a:solidFill>
                    <a:latin typeface="+mj-lt"/>
                    <a:ea typeface="楷体" panose="02010609060101010101" pitchFamily="49" charset="-122"/>
                    <a:cs typeface="Arial" panose="020B0604020202020204" pitchFamily="34" charset="0"/>
                  </a:rPr>
                  <a:t>Competition Landscape</a:t>
                </a:r>
              </a:p>
            </p:txBody>
          </p:sp>
          <p:cxnSp>
            <p:nvCxnSpPr>
              <p:cNvPr id="26" name="Straight Connector 7">
                <a:extLst>
                  <a:ext uri="{FF2B5EF4-FFF2-40B4-BE49-F238E27FC236}">
                    <a16:creationId xmlns:a16="http://schemas.microsoft.com/office/drawing/2014/main" id="{05BF08A5-3331-CDB6-0EE9-838573EDC390}"/>
                  </a:ext>
                </a:extLst>
              </p:cNvPr>
              <p:cNvCxnSpPr>
                <a:cxnSpLocks/>
              </p:cNvCxnSpPr>
              <p:nvPr/>
            </p:nvCxnSpPr>
            <p:spPr>
              <a:xfrm>
                <a:off x="516153" y="1789782"/>
                <a:ext cx="5752303" cy="2654"/>
              </a:xfrm>
              <a:prstGeom prst="line">
                <a:avLst/>
              </a:prstGeom>
              <a:solidFill>
                <a:srgbClr val="FF0000"/>
              </a:solidFill>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4" name="Rectangle 34">
              <a:extLst>
                <a:ext uri="{FF2B5EF4-FFF2-40B4-BE49-F238E27FC236}">
                  <a16:creationId xmlns:a16="http://schemas.microsoft.com/office/drawing/2014/main" id="{5B914748-D648-C475-B6CF-EAEF7200698B}"/>
                </a:ext>
              </a:extLst>
            </p:cNvPr>
            <p:cNvSpPr/>
            <p:nvPr/>
          </p:nvSpPr>
          <p:spPr>
            <a:xfrm>
              <a:off x="1638840" y="1527361"/>
              <a:ext cx="300462" cy="336682"/>
            </a:xfrm>
            <a:prstGeom prst="rect">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68223">
                <a:defRPr/>
              </a:pPr>
              <a:r>
                <a:rPr lang="en-US" altLang="zh-CN" sz="1614" b="1" dirty="0">
                  <a:solidFill>
                    <a:srgbClr val="FFFFFF"/>
                  </a:solidFill>
                  <a:latin typeface="Arial" panose="020B0604020202020204" pitchFamily="34" charset="0"/>
                  <a:cs typeface="Arial" panose="020B0604020202020204" pitchFamily="34" charset="0"/>
                </a:rPr>
                <a:t>4</a:t>
              </a:r>
              <a:endParaRPr lang="zh-CN" altLang="en-US" sz="1614" b="1" dirty="0">
                <a:solidFill>
                  <a:srgbClr val="FFFFFF"/>
                </a:solidFill>
                <a:latin typeface="Arial" panose="020B0604020202020204" pitchFamily="34" charset="0"/>
                <a:cs typeface="Arial" panose="020B0604020202020204" pitchFamily="34" charset="0"/>
              </a:endParaRPr>
            </a:p>
          </p:txBody>
        </p:sp>
      </p:grpSp>
      <p:sp>
        <p:nvSpPr>
          <p:cNvPr id="27" name="文本框 26">
            <a:extLst>
              <a:ext uri="{FF2B5EF4-FFF2-40B4-BE49-F238E27FC236}">
                <a16:creationId xmlns:a16="http://schemas.microsoft.com/office/drawing/2014/main" id="{976B3989-ECCF-0616-B722-86297C015A0A}"/>
              </a:ext>
            </a:extLst>
          </p:cNvPr>
          <p:cNvSpPr txBox="1"/>
          <p:nvPr/>
        </p:nvSpPr>
        <p:spPr>
          <a:xfrm>
            <a:off x="234716" y="1303868"/>
            <a:ext cx="5616958" cy="461665"/>
          </a:xfrm>
          <a:prstGeom prst="rect">
            <a:avLst/>
          </a:prstGeom>
          <a:noFill/>
        </p:spPr>
        <p:txBody>
          <a:bodyPr wrap="square">
            <a:spAutoFit/>
          </a:bodyPr>
          <a:lstStyle/>
          <a:p>
            <a:pPr marL="171450" indent="-171450">
              <a:buFont typeface="Wingdings" panose="05000000000000000000" pitchFamily="2" charset="2"/>
              <a:buChar char="Ø"/>
            </a:pPr>
            <a:r>
              <a:rPr lang="en-US" altLang="zh-CN" sz="1200" dirty="0"/>
              <a:t>Primary Business: Express Delivery Services.</a:t>
            </a:r>
            <a:r>
              <a:rPr lang="zh-CN" altLang="en-US" sz="1200" dirty="0"/>
              <a:t> </a:t>
            </a:r>
            <a:endParaRPr lang="en-US" altLang="zh-CN" sz="1200" dirty="0"/>
          </a:p>
          <a:p>
            <a:pPr marL="171450" indent="-171450">
              <a:buFont typeface="Wingdings" panose="05000000000000000000" pitchFamily="2" charset="2"/>
              <a:buChar char="Ø"/>
            </a:pPr>
            <a:r>
              <a:rPr lang="en-US" altLang="zh-CN" sz="1200" dirty="0"/>
              <a:t>Regional</a:t>
            </a:r>
            <a:r>
              <a:rPr lang="zh-CN" altLang="en-US" sz="1200" dirty="0"/>
              <a:t> </a:t>
            </a:r>
            <a:r>
              <a:rPr lang="en-US" altLang="zh-CN" sz="1200" dirty="0"/>
              <a:t>Expansion:</a:t>
            </a:r>
            <a:r>
              <a:rPr lang="zh-CN" altLang="en-US" sz="1200" dirty="0"/>
              <a:t> </a:t>
            </a:r>
            <a:r>
              <a:rPr lang="en-US" altLang="zh-CN" sz="1200" dirty="0"/>
              <a:t>Originated</a:t>
            </a:r>
            <a:r>
              <a:rPr lang="zh-CN" altLang="en-US" sz="1200" dirty="0"/>
              <a:t> </a:t>
            </a:r>
            <a:r>
              <a:rPr lang="en-US" altLang="zh-CN" sz="1200" dirty="0"/>
              <a:t>in</a:t>
            </a:r>
            <a:r>
              <a:rPr lang="zh-CN" altLang="en-US" sz="1200" dirty="0"/>
              <a:t> </a:t>
            </a:r>
            <a:r>
              <a:rPr lang="en-US" altLang="zh-CN" sz="1200" dirty="0"/>
              <a:t>SEA</a:t>
            </a:r>
            <a:r>
              <a:rPr lang="zh-CN" altLang="en-US" sz="1200" dirty="0"/>
              <a:t> </a:t>
            </a:r>
            <a:r>
              <a:rPr lang="en-US" altLang="zh-CN" sz="1200" dirty="0"/>
              <a:t>and</a:t>
            </a:r>
            <a:r>
              <a:rPr lang="zh-CN" altLang="en-US" sz="1200" dirty="0"/>
              <a:t> </a:t>
            </a:r>
            <a:r>
              <a:rPr lang="en-US" altLang="zh-CN" sz="1200" dirty="0"/>
              <a:t>rapidly</a:t>
            </a:r>
            <a:r>
              <a:rPr lang="zh-CN" altLang="en-US" sz="1200" dirty="0"/>
              <a:t> </a:t>
            </a:r>
            <a:r>
              <a:rPr lang="en-US" altLang="zh-CN" sz="1200" dirty="0"/>
              <a:t>growing</a:t>
            </a:r>
            <a:r>
              <a:rPr lang="zh-CN" altLang="en-US" sz="1200" dirty="0"/>
              <a:t> </a:t>
            </a:r>
            <a:r>
              <a:rPr lang="en-US" altLang="zh-CN" sz="1200" dirty="0"/>
              <a:t>in</a:t>
            </a:r>
            <a:r>
              <a:rPr lang="zh-CN" altLang="en-US" sz="1200" dirty="0"/>
              <a:t> </a:t>
            </a:r>
            <a:r>
              <a:rPr lang="en-US" altLang="zh-CN" sz="1200" dirty="0"/>
              <a:t>China.</a:t>
            </a:r>
            <a:r>
              <a:rPr lang="zh-CN" altLang="en-US" sz="1200" dirty="0"/>
              <a:t> </a:t>
            </a:r>
            <a:endParaRPr lang="en-US" altLang="zh-CN" sz="1200" dirty="0"/>
          </a:p>
        </p:txBody>
      </p:sp>
      <p:sp>
        <p:nvSpPr>
          <p:cNvPr id="28" name="文本框 27">
            <a:extLst>
              <a:ext uri="{FF2B5EF4-FFF2-40B4-BE49-F238E27FC236}">
                <a16:creationId xmlns:a16="http://schemas.microsoft.com/office/drawing/2014/main" id="{6C91B780-1041-47D5-2F9C-590FDEC93701}"/>
              </a:ext>
            </a:extLst>
          </p:cNvPr>
          <p:cNvSpPr txBox="1"/>
          <p:nvPr/>
        </p:nvSpPr>
        <p:spPr>
          <a:xfrm>
            <a:off x="7528040" y="1394390"/>
            <a:ext cx="4351094" cy="1015663"/>
          </a:xfrm>
          <a:prstGeom prst="rect">
            <a:avLst/>
          </a:prstGeom>
          <a:noFill/>
        </p:spPr>
        <p:txBody>
          <a:bodyPr wrap="square">
            <a:spAutoFit/>
          </a:bodyPr>
          <a:lstStyle/>
          <a:p>
            <a:pPr marL="171450" indent="-171450" algn="just">
              <a:buFont typeface="Wingdings" panose="05000000000000000000" pitchFamily="2" charset="2"/>
              <a:buChar char="Ø"/>
            </a:pPr>
            <a:r>
              <a:rPr lang="en-US" altLang="zh-CN" sz="1200" dirty="0"/>
              <a:t>Founder Li </a:t>
            </a:r>
            <a:r>
              <a:rPr lang="en-US" altLang="zh-CN" sz="1200" dirty="0" err="1"/>
              <a:t>Jie</a:t>
            </a:r>
            <a:r>
              <a:rPr lang="en-US" altLang="zh-CN" sz="1200" dirty="0"/>
              <a:t> established J&amp;T Express in Indonesia, with over 15 years of prior professional experience at OPPO. </a:t>
            </a:r>
          </a:p>
          <a:p>
            <a:pPr marL="171450" indent="-171450" algn="just">
              <a:buFont typeface="Wingdings" panose="05000000000000000000" pitchFamily="2" charset="2"/>
              <a:buChar char="Ø"/>
            </a:pPr>
            <a:r>
              <a:rPr lang="en-US" altLang="zh-CN" sz="1200" dirty="0"/>
              <a:t>The current management team consists largely of members from BBG and OPPO, creating a integrated</a:t>
            </a:r>
            <a:r>
              <a:rPr lang="zh-CN" altLang="en-US" sz="1200" dirty="0"/>
              <a:t> </a:t>
            </a:r>
            <a:r>
              <a:rPr lang="en-US" altLang="zh-CN" sz="1200" dirty="0"/>
              <a:t>corporate culture.</a:t>
            </a:r>
          </a:p>
          <a:p>
            <a:pPr marL="171450" indent="-171450" algn="just">
              <a:buFont typeface="Wingdings" panose="05000000000000000000" pitchFamily="2" charset="2"/>
              <a:buChar char="Ø"/>
            </a:pPr>
            <a:r>
              <a:rPr lang="en-US" altLang="zh-CN" sz="1200" dirty="0"/>
              <a:t>J&amp;T</a:t>
            </a:r>
            <a:r>
              <a:rPr lang="zh-CN" altLang="en-US" sz="1200" dirty="0"/>
              <a:t> </a:t>
            </a:r>
            <a:r>
              <a:rPr lang="en-US" altLang="zh-CN" sz="1200" dirty="0"/>
              <a:t>benefits from resources of PDD.</a:t>
            </a:r>
            <a:endParaRPr lang="zh-CN" altLang="en-US" sz="1200" dirty="0"/>
          </a:p>
        </p:txBody>
      </p:sp>
      <p:grpSp>
        <p:nvGrpSpPr>
          <p:cNvPr id="29" name="Group 50">
            <a:extLst>
              <a:ext uri="{FF2B5EF4-FFF2-40B4-BE49-F238E27FC236}">
                <a16:creationId xmlns:a16="http://schemas.microsoft.com/office/drawing/2014/main" id="{707AB1E5-2F00-1724-356B-F09EFE537C80}"/>
              </a:ext>
            </a:extLst>
          </p:cNvPr>
          <p:cNvGrpSpPr/>
          <p:nvPr/>
        </p:nvGrpSpPr>
        <p:grpSpPr>
          <a:xfrm>
            <a:off x="6096000" y="1381698"/>
            <a:ext cx="5733425" cy="1050091"/>
            <a:chOff x="5268659" y="1506853"/>
            <a:chExt cx="4767331" cy="736108"/>
          </a:xfrm>
        </p:grpSpPr>
        <p:sp>
          <p:nvSpPr>
            <p:cNvPr id="30" name="矩形 29">
              <a:extLst>
                <a:ext uri="{FF2B5EF4-FFF2-40B4-BE49-F238E27FC236}">
                  <a16:creationId xmlns:a16="http://schemas.microsoft.com/office/drawing/2014/main" id="{CD4D6A5E-98DA-DF35-4D09-0BC1627963C1}"/>
                </a:ext>
              </a:extLst>
            </p:cNvPr>
            <p:cNvSpPr/>
            <p:nvPr/>
          </p:nvSpPr>
          <p:spPr>
            <a:xfrm>
              <a:off x="5268659" y="1506853"/>
              <a:ext cx="1199316" cy="736108"/>
            </a:xfrm>
            <a:prstGeom prst="rect">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solidFill>
                    <a:schemeClr val="bg1"/>
                  </a:solidFill>
                  <a:ea typeface="楷体" panose="02010609060101010101" pitchFamily="49" charset="-122"/>
                </a:rPr>
                <a:t>Outstanding</a:t>
              </a:r>
              <a:r>
                <a:rPr lang="zh-CN" altLang="en-US" sz="1400" b="1" dirty="0">
                  <a:solidFill>
                    <a:schemeClr val="bg1"/>
                  </a:solidFill>
                  <a:ea typeface="楷体" panose="02010609060101010101" pitchFamily="49" charset="-122"/>
                </a:rPr>
                <a:t> </a:t>
              </a:r>
              <a:r>
                <a:rPr lang="en-US" altLang="zh-CN" sz="1400" b="1" dirty="0">
                  <a:solidFill>
                    <a:schemeClr val="bg1"/>
                  </a:solidFill>
                  <a:ea typeface="楷体" panose="02010609060101010101" pitchFamily="49" charset="-122"/>
                </a:rPr>
                <a:t>Managerial</a:t>
              </a:r>
              <a:r>
                <a:rPr lang="zh-CN" altLang="en-US" sz="1400" b="1" dirty="0">
                  <a:solidFill>
                    <a:schemeClr val="bg1"/>
                  </a:solidFill>
                  <a:ea typeface="楷体" panose="02010609060101010101" pitchFamily="49" charset="-122"/>
                </a:rPr>
                <a:t> </a:t>
              </a:r>
              <a:r>
                <a:rPr lang="en-US" altLang="zh-CN" sz="1400" b="1" dirty="0">
                  <a:solidFill>
                    <a:schemeClr val="bg1"/>
                  </a:solidFill>
                  <a:ea typeface="楷体" panose="02010609060101010101" pitchFamily="49" charset="-122"/>
                </a:rPr>
                <a:t>Capabilities</a:t>
              </a:r>
              <a:endParaRPr lang="zh-CN" altLang="en-US" sz="1400" b="1" dirty="0">
                <a:solidFill>
                  <a:schemeClr val="bg1"/>
                </a:solidFill>
                <a:ea typeface="楷体" panose="02010609060101010101" pitchFamily="49" charset="-122"/>
              </a:endParaRPr>
            </a:p>
          </p:txBody>
        </p:sp>
        <p:sp>
          <p:nvSpPr>
            <p:cNvPr id="31" name="矩形 30">
              <a:extLst>
                <a:ext uri="{FF2B5EF4-FFF2-40B4-BE49-F238E27FC236}">
                  <a16:creationId xmlns:a16="http://schemas.microsoft.com/office/drawing/2014/main" id="{2EB9C8BE-BDC6-B614-2A21-6195B8424478}"/>
                </a:ext>
              </a:extLst>
            </p:cNvPr>
            <p:cNvSpPr/>
            <p:nvPr/>
          </p:nvSpPr>
          <p:spPr>
            <a:xfrm>
              <a:off x="6467977" y="1513816"/>
              <a:ext cx="3568013" cy="729145"/>
            </a:xfrm>
            <a:prstGeom prst="rect">
              <a:avLst/>
            </a:prstGeom>
            <a:noFill/>
            <a:ln w="19050">
              <a:solidFill>
                <a:schemeClr val="tx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342900" indent="-180000">
                <a:buFont typeface="Arial" panose="020B0604020202020204" pitchFamily="34" charset="0"/>
                <a:buChar char="•"/>
              </a:pPr>
              <a:endParaRPr lang="zh-CN" altLang="en-US" sz="1400" dirty="0">
                <a:solidFill>
                  <a:schemeClr val="tx1"/>
                </a:solidFill>
              </a:endParaRPr>
            </a:p>
          </p:txBody>
        </p:sp>
      </p:grpSp>
      <p:grpSp>
        <p:nvGrpSpPr>
          <p:cNvPr id="32" name="Group 50">
            <a:extLst>
              <a:ext uri="{FF2B5EF4-FFF2-40B4-BE49-F238E27FC236}">
                <a16:creationId xmlns:a16="http://schemas.microsoft.com/office/drawing/2014/main" id="{FD9A407E-CA39-77AC-483D-05600BAFF425}"/>
              </a:ext>
            </a:extLst>
          </p:cNvPr>
          <p:cNvGrpSpPr/>
          <p:nvPr/>
        </p:nvGrpSpPr>
        <p:grpSpPr>
          <a:xfrm>
            <a:off x="6096000" y="3406287"/>
            <a:ext cx="5733425" cy="1019926"/>
            <a:chOff x="5268659" y="1506853"/>
            <a:chExt cx="4767331" cy="736108"/>
          </a:xfrm>
        </p:grpSpPr>
        <p:sp>
          <p:nvSpPr>
            <p:cNvPr id="33" name="矩形 32">
              <a:extLst>
                <a:ext uri="{FF2B5EF4-FFF2-40B4-BE49-F238E27FC236}">
                  <a16:creationId xmlns:a16="http://schemas.microsoft.com/office/drawing/2014/main" id="{4858C4C2-0973-66F0-B973-492FBB784123}"/>
                </a:ext>
              </a:extLst>
            </p:cNvPr>
            <p:cNvSpPr/>
            <p:nvPr/>
          </p:nvSpPr>
          <p:spPr>
            <a:xfrm>
              <a:off x="5268659" y="1506853"/>
              <a:ext cx="1199316" cy="736108"/>
            </a:xfrm>
            <a:prstGeom prst="rect">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solidFill>
                    <a:schemeClr val="bg1"/>
                  </a:solidFill>
                  <a:ea typeface="楷体" panose="02010609060101010101" pitchFamily="49" charset="-122"/>
                </a:rPr>
                <a:t>Pioneering</a:t>
              </a:r>
              <a:r>
                <a:rPr lang="zh-CN" altLang="en-US" sz="1400" b="1" dirty="0">
                  <a:solidFill>
                    <a:schemeClr val="bg1"/>
                  </a:solidFill>
                  <a:ea typeface="楷体" panose="02010609060101010101" pitchFamily="49" charset="-122"/>
                </a:rPr>
                <a:t> </a:t>
              </a:r>
              <a:r>
                <a:rPr lang="en-US" altLang="zh-CN" sz="1400" b="1" dirty="0">
                  <a:solidFill>
                    <a:schemeClr val="bg1"/>
                  </a:solidFill>
                  <a:ea typeface="楷体" panose="02010609060101010101" pitchFamily="49" charset="-122"/>
                </a:rPr>
                <a:t>Global</a:t>
              </a:r>
              <a:r>
                <a:rPr lang="zh-CN" altLang="en-US" sz="1400" b="1" dirty="0">
                  <a:solidFill>
                    <a:schemeClr val="bg1"/>
                  </a:solidFill>
                  <a:ea typeface="楷体" panose="02010609060101010101" pitchFamily="49" charset="-122"/>
                </a:rPr>
                <a:t> </a:t>
              </a:r>
              <a:r>
                <a:rPr lang="en-US" altLang="zh-CN" sz="1400" b="1" dirty="0">
                  <a:solidFill>
                    <a:schemeClr val="bg1"/>
                  </a:solidFill>
                  <a:ea typeface="楷体" panose="02010609060101010101" pitchFamily="49" charset="-122"/>
                </a:rPr>
                <a:t>Network</a:t>
              </a:r>
            </a:p>
          </p:txBody>
        </p:sp>
        <p:sp>
          <p:nvSpPr>
            <p:cNvPr id="34" name="矩形 33">
              <a:extLst>
                <a:ext uri="{FF2B5EF4-FFF2-40B4-BE49-F238E27FC236}">
                  <a16:creationId xmlns:a16="http://schemas.microsoft.com/office/drawing/2014/main" id="{D28BEB6C-B44A-2BC6-E7A5-3281BFA01385}"/>
                </a:ext>
              </a:extLst>
            </p:cNvPr>
            <p:cNvSpPr/>
            <p:nvPr/>
          </p:nvSpPr>
          <p:spPr>
            <a:xfrm>
              <a:off x="6467977" y="1513816"/>
              <a:ext cx="3568013" cy="729145"/>
            </a:xfrm>
            <a:prstGeom prst="rect">
              <a:avLst/>
            </a:prstGeom>
            <a:noFill/>
            <a:ln w="19050">
              <a:solidFill>
                <a:schemeClr val="tx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342900" indent="-180000">
                <a:buFont typeface="Arial" panose="020B0604020202020204" pitchFamily="34" charset="0"/>
                <a:buChar char="•"/>
              </a:pPr>
              <a:endParaRPr lang="zh-CN" altLang="en-US" sz="1400" dirty="0">
                <a:solidFill>
                  <a:schemeClr val="tx1"/>
                </a:solidFill>
              </a:endParaRPr>
            </a:p>
          </p:txBody>
        </p:sp>
      </p:grpSp>
      <p:grpSp>
        <p:nvGrpSpPr>
          <p:cNvPr id="35" name="Group 50">
            <a:extLst>
              <a:ext uri="{FF2B5EF4-FFF2-40B4-BE49-F238E27FC236}">
                <a16:creationId xmlns:a16="http://schemas.microsoft.com/office/drawing/2014/main" id="{E64FDFBD-CF1E-1AFE-7280-C82171D12D3C}"/>
              </a:ext>
            </a:extLst>
          </p:cNvPr>
          <p:cNvGrpSpPr/>
          <p:nvPr/>
        </p:nvGrpSpPr>
        <p:grpSpPr>
          <a:xfrm>
            <a:off x="6086432" y="2500184"/>
            <a:ext cx="5733425" cy="841195"/>
            <a:chOff x="5268659" y="1506853"/>
            <a:chExt cx="4767331" cy="736108"/>
          </a:xfrm>
        </p:grpSpPr>
        <p:sp>
          <p:nvSpPr>
            <p:cNvPr id="36" name="矩形 35">
              <a:extLst>
                <a:ext uri="{FF2B5EF4-FFF2-40B4-BE49-F238E27FC236}">
                  <a16:creationId xmlns:a16="http://schemas.microsoft.com/office/drawing/2014/main" id="{50CABDAF-34E9-C6F3-ED2D-A615261E9D28}"/>
                </a:ext>
              </a:extLst>
            </p:cNvPr>
            <p:cNvSpPr/>
            <p:nvPr/>
          </p:nvSpPr>
          <p:spPr>
            <a:xfrm>
              <a:off x="5268659" y="1506853"/>
              <a:ext cx="1199316" cy="736108"/>
            </a:xfrm>
            <a:prstGeom prst="rect">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solidFill>
                    <a:schemeClr val="bg1"/>
                  </a:solidFill>
                  <a:ea typeface="楷体" panose="02010609060101010101" pitchFamily="49" charset="-122"/>
                </a:rPr>
                <a:t>Unique</a:t>
              </a:r>
              <a:r>
                <a:rPr lang="zh-CN" altLang="en-US" sz="1400" b="1" dirty="0">
                  <a:solidFill>
                    <a:schemeClr val="bg1"/>
                  </a:solidFill>
                  <a:ea typeface="楷体" panose="02010609060101010101" pitchFamily="49" charset="-122"/>
                </a:rPr>
                <a:t> </a:t>
              </a:r>
              <a:r>
                <a:rPr lang="en-US" altLang="zh-CN" sz="1400" b="1" dirty="0">
                  <a:solidFill>
                    <a:schemeClr val="bg1"/>
                  </a:solidFill>
                  <a:ea typeface="楷体" panose="02010609060101010101" pitchFamily="49" charset="-122"/>
                </a:rPr>
                <a:t>Regional</a:t>
              </a:r>
              <a:r>
                <a:rPr lang="zh-CN" altLang="en-US" sz="1400" b="1" dirty="0">
                  <a:solidFill>
                    <a:schemeClr val="bg1"/>
                  </a:solidFill>
                  <a:ea typeface="楷体" panose="02010609060101010101" pitchFamily="49" charset="-122"/>
                </a:rPr>
                <a:t> </a:t>
              </a:r>
              <a:r>
                <a:rPr lang="en-US" altLang="zh-CN" sz="1400" b="1" dirty="0">
                  <a:solidFill>
                    <a:schemeClr val="bg1"/>
                  </a:solidFill>
                  <a:ea typeface="楷体" panose="02010609060101010101" pitchFamily="49" charset="-122"/>
                </a:rPr>
                <a:t>Agency</a:t>
              </a:r>
              <a:r>
                <a:rPr lang="zh-CN" altLang="en-US" sz="1400" b="1" dirty="0">
                  <a:solidFill>
                    <a:schemeClr val="bg1"/>
                  </a:solidFill>
                  <a:ea typeface="楷体" panose="02010609060101010101" pitchFamily="49" charset="-122"/>
                </a:rPr>
                <a:t> </a:t>
              </a:r>
              <a:r>
                <a:rPr lang="en-US" altLang="zh-CN" sz="1400" b="1" dirty="0">
                  <a:solidFill>
                    <a:schemeClr val="bg1"/>
                  </a:solidFill>
                  <a:ea typeface="楷体" panose="02010609060101010101" pitchFamily="49" charset="-122"/>
                </a:rPr>
                <a:t>Methods</a:t>
              </a:r>
            </a:p>
          </p:txBody>
        </p:sp>
        <p:sp>
          <p:nvSpPr>
            <p:cNvPr id="37" name="矩形 36">
              <a:extLst>
                <a:ext uri="{FF2B5EF4-FFF2-40B4-BE49-F238E27FC236}">
                  <a16:creationId xmlns:a16="http://schemas.microsoft.com/office/drawing/2014/main" id="{9184023D-9ED3-926E-65CF-500915D7C58F}"/>
                </a:ext>
              </a:extLst>
            </p:cNvPr>
            <p:cNvSpPr/>
            <p:nvPr/>
          </p:nvSpPr>
          <p:spPr>
            <a:xfrm>
              <a:off x="6467977" y="1513816"/>
              <a:ext cx="3568013" cy="729145"/>
            </a:xfrm>
            <a:prstGeom prst="rect">
              <a:avLst/>
            </a:prstGeom>
            <a:noFill/>
            <a:ln w="19050">
              <a:solidFill>
                <a:schemeClr val="tx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342900" indent="-180000">
                <a:buFont typeface="Arial" panose="020B0604020202020204" pitchFamily="34" charset="0"/>
                <a:buChar char="•"/>
              </a:pPr>
              <a:endParaRPr lang="zh-CN" altLang="en-US" sz="1400" dirty="0">
                <a:solidFill>
                  <a:schemeClr val="tx1"/>
                </a:solidFill>
              </a:endParaRPr>
            </a:p>
          </p:txBody>
        </p:sp>
      </p:grpSp>
      <p:sp>
        <p:nvSpPr>
          <p:cNvPr id="38" name="文本框 37">
            <a:extLst>
              <a:ext uri="{FF2B5EF4-FFF2-40B4-BE49-F238E27FC236}">
                <a16:creationId xmlns:a16="http://schemas.microsoft.com/office/drawing/2014/main" id="{1A6085C1-F644-CB6B-6CC0-58ABF960F80C}"/>
              </a:ext>
            </a:extLst>
          </p:cNvPr>
          <p:cNvSpPr txBox="1"/>
          <p:nvPr/>
        </p:nvSpPr>
        <p:spPr>
          <a:xfrm>
            <a:off x="7538356" y="2510382"/>
            <a:ext cx="4351094" cy="830997"/>
          </a:xfrm>
          <a:prstGeom prst="rect">
            <a:avLst/>
          </a:prstGeom>
          <a:noFill/>
        </p:spPr>
        <p:txBody>
          <a:bodyPr wrap="square">
            <a:spAutoFit/>
          </a:bodyPr>
          <a:lstStyle/>
          <a:p>
            <a:pPr marL="171450" indent="-171450" algn="just">
              <a:buFont typeface="Wingdings" panose="05000000000000000000" pitchFamily="2" charset="2"/>
              <a:buChar char="Ø"/>
            </a:pPr>
            <a:r>
              <a:rPr lang="en-US" altLang="zh-CN" sz="1200" dirty="0"/>
              <a:t>Regional agents hold the operational entities of the company‘s corresponding</a:t>
            </a:r>
            <a:r>
              <a:rPr lang="zh-CN" altLang="en-US" sz="1200" dirty="0"/>
              <a:t> </a:t>
            </a:r>
            <a:r>
              <a:rPr lang="en-US" altLang="zh-CN" sz="1200" dirty="0"/>
              <a:t>express network. They are familiar with local environment</a:t>
            </a:r>
            <a:r>
              <a:rPr lang="zh-CN" altLang="en-US" sz="1200" dirty="0"/>
              <a:t> </a:t>
            </a:r>
            <a:r>
              <a:rPr lang="en-US" altLang="zh-CN" sz="1200" dirty="0"/>
              <a:t>and</a:t>
            </a:r>
            <a:r>
              <a:rPr lang="zh-CN" altLang="en-US" sz="1200" dirty="0"/>
              <a:t> </a:t>
            </a:r>
            <a:r>
              <a:rPr lang="en-US" altLang="zh-CN" sz="1200" dirty="0"/>
              <a:t>therefore</a:t>
            </a:r>
            <a:r>
              <a:rPr lang="zh-CN" altLang="en-US" sz="1200" dirty="0"/>
              <a:t> </a:t>
            </a:r>
            <a:r>
              <a:rPr lang="en-US" altLang="zh-CN" sz="1200" dirty="0"/>
              <a:t>could</a:t>
            </a:r>
            <a:r>
              <a:rPr lang="zh-CN" altLang="en-US" sz="1200" dirty="0"/>
              <a:t> </a:t>
            </a:r>
            <a:r>
              <a:rPr lang="en-US" altLang="zh-CN" sz="1200" dirty="0"/>
              <a:t>better</a:t>
            </a:r>
            <a:r>
              <a:rPr lang="zh-CN" altLang="en-US" sz="1200" dirty="0"/>
              <a:t> </a:t>
            </a:r>
            <a:r>
              <a:rPr lang="en-US" altLang="zh-CN" sz="1200" dirty="0"/>
              <a:t>contribute to the company's rapid expansion.</a:t>
            </a:r>
            <a:endParaRPr lang="zh-CN" altLang="en-US" sz="1200" dirty="0"/>
          </a:p>
        </p:txBody>
      </p:sp>
      <p:sp>
        <p:nvSpPr>
          <p:cNvPr id="39" name="文本框 38">
            <a:extLst>
              <a:ext uri="{FF2B5EF4-FFF2-40B4-BE49-F238E27FC236}">
                <a16:creationId xmlns:a16="http://schemas.microsoft.com/office/drawing/2014/main" id="{003D0F67-69EC-4A4C-2888-6FEC81531C74}"/>
              </a:ext>
            </a:extLst>
          </p:cNvPr>
          <p:cNvSpPr txBox="1"/>
          <p:nvPr/>
        </p:nvSpPr>
        <p:spPr>
          <a:xfrm>
            <a:off x="7508344" y="3427906"/>
            <a:ext cx="4351094" cy="1015663"/>
          </a:xfrm>
          <a:prstGeom prst="rect">
            <a:avLst/>
          </a:prstGeom>
          <a:noFill/>
        </p:spPr>
        <p:txBody>
          <a:bodyPr wrap="square">
            <a:spAutoFit/>
          </a:bodyPr>
          <a:lstStyle/>
          <a:p>
            <a:pPr marL="171450" indent="-171450" algn="just">
              <a:buFont typeface="Wingdings" panose="05000000000000000000" pitchFamily="2" charset="2"/>
              <a:buChar char="Ø"/>
            </a:pPr>
            <a:r>
              <a:rPr lang="en-US" altLang="zh-CN" sz="1200" dirty="0"/>
              <a:t>J&amp;T Express has grown alongside the global journey of Chinese cross-border e-commerce, facilitating the expansion of Chinese manufacturing and brands into global markets. </a:t>
            </a:r>
          </a:p>
          <a:p>
            <a:pPr marL="171450" indent="-171450" algn="just">
              <a:buFont typeface="Wingdings" panose="05000000000000000000" pitchFamily="2" charset="2"/>
              <a:buChar char="Ø"/>
            </a:pPr>
            <a:r>
              <a:rPr lang="en-US" altLang="zh-CN" sz="1200" dirty="0"/>
              <a:t>With the B&amp;R</a:t>
            </a:r>
            <a:r>
              <a:rPr lang="zh-CN" altLang="en-US" sz="1200" dirty="0"/>
              <a:t> </a:t>
            </a:r>
            <a:r>
              <a:rPr lang="en-US" altLang="zh-CN" sz="1200" dirty="0"/>
              <a:t>Initiative, the international trade market continues to expand, presenting opportunities for emerging economies.</a:t>
            </a:r>
            <a:endParaRPr lang="zh-CN" altLang="en-US" sz="1200" dirty="0"/>
          </a:p>
        </p:txBody>
      </p:sp>
      <p:graphicFrame>
        <p:nvGraphicFramePr>
          <p:cNvPr id="40" name="表格 31">
            <a:extLst>
              <a:ext uri="{FF2B5EF4-FFF2-40B4-BE49-F238E27FC236}">
                <a16:creationId xmlns:a16="http://schemas.microsoft.com/office/drawing/2014/main" id="{F4034CCB-DFFD-D736-0F0D-424CE826F2A8}"/>
              </a:ext>
            </a:extLst>
          </p:cNvPr>
          <p:cNvGraphicFramePr>
            <a:graphicFrameLocks noGrp="1"/>
          </p:cNvGraphicFramePr>
          <p:nvPr/>
        </p:nvGraphicFramePr>
        <p:xfrm>
          <a:off x="331915" y="4230498"/>
          <a:ext cx="5651633" cy="2059422"/>
        </p:xfrm>
        <a:graphic>
          <a:graphicData uri="http://schemas.openxmlformats.org/drawingml/2006/table">
            <a:tbl>
              <a:tblPr firstRow="1" bandRow="1"/>
              <a:tblGrid>
                <a:gridCol w="1701423">
                  <a:extLst>
                    <a:ext uri="{9D8B030D-6E8A-4147-A177-3AD203B41FA5}">
                      <a16:colId xmlns:a16="http://schemas.microsoft.com/office/drawing/2014/main" val="21184814"/>
                    </a:ext>
                  </a:extLst>
                </a:gridCol>
                <a:gridCol w="3950210">
                  <a:extLst>
                    <a:ext uri="{9D8B030D-6E8A-4147-A177-3AD203B41FA5}">
                      <a16:colId xmlns:a16="http://schemas.microsoft.com/office/drawing/2014/main" val="4048512450"/>
                    </a:ext>
                  </a:extLst>
                </a:gridCol>
              </a:tblGrid>
              <a:tr h="383022">
                <a:tc gridSpan="2">
                  <a:txBody>
                    <a:bodyPr/>
                    <a:lstStyle>
                      <a:lvl1pPr marL="0" algn="l" defTabSz="931777" rtl="0" eaLnBrk="1" latinLnBrk="0" hangingPunct="1">
                        <a:defRPr sz="1709" b="1" kern="1200">
                          <a:solidFill>
                            <a:schemeClr val="lt1"/>
                          </a:solidFill>
                          <a:latin typeface="Times New Roman"/>
                          <a:ea typeface="楷体"/>
                        </a:defRPr>
                      </a:lvl1pPr>
                      <a:lvl2pPr marL="465888" algn="l" defTabSz="931777" rtl="0" eaLnBrk="1" latinLnBrk="0" hangingPunct="1">
                        <a:defRPr sz="1804" b="1" kern="1200">
                          <a:solidFill>
                            <a:schemeClr val="lt1"/>
                          </a:solidFill>
                          <a:latin typeface="Times New Roman"/>
                          <a:ea typeface="楷体"/>
                        </a:defRPr>
                      </a:lvl2pPr>
                      <a:lvl3pPr marL="931777" algn="l" defTabSz="931777" rtl="0" eaLnBrk="1" latinLnBrk="0" hangingPunct="1">
                        <a:defRPr sz="1804" b="1" kern="1200">
                          <a:solidFill>
                            <a:schemeClr val="lt1"/>
                          </a:solidFill>
                          <a:latin typeface="Times New Roman"/>
                          <a:ea typeface="楷体"/>
                        </a:defRPr>
                      </a:lvl3pPr>
                      <a:lvl4pPr marL="1397665" algn="l" defTabSz="931777" rtl="0" eaLnBrk="1" latinLnBrk="0" hangingPunct="1">
                        <a:defRPr sz="1804" b="1" kern="1200">
                          <a:solidFill>
                            <a:schemeClr val="lt1"/>
                          </a:solidFill>
                          <a:latin typeface="Times New Roman"/>
                          <a:ea typeface="楷体"/>
                        </a:defRPr>
                      </a:lvl4pPr>
                      <a:lvl5pPr marL="1863553" algn="l" defTabSz="931777" rtl="0" eaLnBrk="1" latinLnBrk="0" hangingPunct="1">
                        <a:defRPr sz="1804" b="1" kern="1200">
                          <a:solidFill>
                            <a:schemeClr val="lt1"/>
                          </a:solidFill>
                          <a:latin typeface="Times New Roman"/>
                          <a:ea typeface="楷体"/>
                        </a:defRPr>
                      </a:lvl5pPr>
                      <a:lvl6pPr marL="2329442" algn="l" defTabSz="931777" rtl="0" eaLnBrk="1" latinLnBrk="0" hangingPunct="1">
                        <a:defRPr sz="1804" b="1" kern="1200">
                          <a:solidFill>
                            <a:schemeClr val="lt1"/>
                          </a:solidFill>
                          <a:latin typeface="Times New Roman"/>
                          <a:ea typeface="楷体"/>
                        </a:defRPr>
                      </a:lvl6pPr>
                      <a:lvl7pPr marL="2795330" algn="l" defTabSz="931777" rtl="0" eaLnBrk="1" latinLnBrk="0" hangingPunct="1">
                        <a:defRPr sz="1804" b="1" kern="1200">
                          <a:solidFill>
                            <a:schemeClr val="lt1"/>
                          </a:solidFill>
                          <a:latin typeface="Times New Roman"/>
                          <a:ea typeface="楷体"/>
                        </a:defRPr>
                      </a:lvl7pPr>
                      <a:lvl8pPr marL="3261218" algn="l" defTabSz="931777" rtl="0" eaLnBrk="1" latinLnBrk="0" hangingPunct="1">
                        <a:defRPr sz="1804" b="1" kern="1200">
                          <a:solidFill>
                            <a:schemeClr val="lt1"/>
                          </a:solidFill>
                          <a:latin typeface="Times New Roman"/>
                          <a:ea typeface="楷体"/>
                        </a:defRPr>
                      </a:lvl8pPr>
                      <a:lvl9pPr marL="3727107" algn="l" defTabSz="931777" rtl="0" eaLnBrk="1" latinLnBrk="0" hangingPunct="1">
                        <a:defRPr sz="1804" b="1" kern="1200">
                          <a:solidFill>
                            <a:schemeClr val="lt1"/>
                          </a:solidFill>
                          <a:latin typeface="Times New Roman"/>
                          <a:ea typeface="楷体"/>
                        </a:defRPr>
                      </a:lvl9pPr>
                    </a:lstStyle>
                    <a:p>
                      <a:pPr marL="0" marR="0" lvl="0" indent="0" algn="ctr" defTabSz="931777" rtl="0" eaLnBrk="1" fontAlgn="auto" latinLnBrk="0" hangingPunct="1">
                        <a:lnSpc>
                          <a:spcPct val="100000"/>
                        </a:lnSpc>
                        <a:spcBef>
                          <a:spcPts val="0"/>
                        </a:spcBef>
                        <a:spcAft>
                          <a:spcPts val="0"/>
                        </a:spcAft>
                        <a:buClrTx/>
                        <a:buSzTx/>
                        <a:buFontTx/>
                        <a:buNone/>
                        <a:tabLst/>
                        <a:defRPr/>
                      </a:pPr>
                      <a:r>
                        <a:rPr lang="en-US" altLang="zh-CN" sz="1400" dirty="0"/>
                        <a:t>Express</a:t>
                      </a:r>
                      <a:r>
                        <a:rPr lang="zh-CN" altLang="en-US" sz="1400" dirty="0"/>
                        <a:t> </a:t>
                      </a:r>
                      <a:r>
                        <a:rPr lang="en-US" altLang="zh-CN" sz="1400" dirty="0"/>
                        <a:t>Industry:</a:t>
                      </a:r>
                      <a:r>
                        <a:rPr lang="zh-CN" altLang="en-US" sz="1400" dirty="0"/>
                        <a:t> </a:t>
                      </a:r>
                      <a:r>
                        <a:rPr lang="en-US" altLang="zh-CN" sz="1400" dirty="0"/>
                        <a:t>Early</a:t>
                      </a:r>
                      <a:r>
                        <a:rPr lang="zh-CN" altLang="en-US" sz="1400" dirty="0"/>
                        <a:t> </a:t>
                      </a:r>
                      <a:r>
                        <a:rPr lang="en-US" altLang="zh-CN" sz="1400" dirty="0"/>
                        <a:t>Stage</a:t>
                      </a:r>
                      <a:r>
                        <a:rPr lang="zh-CN" altLang="en-US" sz="1400" dirty="0"/>
                        <a:t> </a:t>
                      </a:r>
                      <a:r>
                        <a:rPr lang="en-US" altLang="zh-CN" sz="1400" dirty="0"/>
                        <a:t>and</a:t>
                      </a:r>
                      <a:r>
                        <a:rPr lang="zh-CN" altLang="en-US" sz="1400" dirty="0"/>
                        <a:t> </a:t>
                      </a:r>
                      <a:r>
                        <a:rPr lang="en-US" altLang="zh-CN" sz="1400" dirty="0"/>
                        <a:t>Fast</a:t>
                      </a:r>
                      <a:r>
                        <a:rPr lang="zh-CN" altLang="en-US" sz="1400" dirty="0"/>
                        <a:t> </a:t>
                      </a:r>
                      <a:r>
                        <a:rPr lang="en-US" altLang="zh-CN" sz="1400" dirty="0"/>
                        <a:t>Developing</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0000"/>
                    </a:solidFill>
                  </a:tcPr>
                </a:tc>
                <a:tc hMerge="1">
                  <a:txBody>
                    <a:bodyPr/>
                    <a:lstStyle>
                      <a:lvl1pPr marL="0" algn="l" defTabSz="931777" rtl="0" eaLnBrk="1" latinLnBrk="0" hangingPunct="1">
                        <a:defRPr sz="1709" b="1" kern="1200">
                          <a:solidFill>
                            <a:schemeClr val="lt1"/>
                          </a:solidFill>
                          <a:latin typeface="Times New Roman"/>
                          <a:ea typeface="楷体"/>
                        </a:defRPr>
                      </a:lvl1pPr>
                      <a:lvl2pPr marL="465888" algn="l" defTabSz="931777" rtl="0" eaLnBrk="1" latinLnBrk="0" hangingPunct="1">
                        <a:defRPr sz="1804" b="1" kern="1200">
                          <a:solidFill>
                            <a:schemeClr val="lt1"/>
                          </a:solidFill>
                          <a:latin typeface="Times New Roman"/>
                          <a:ea typeface="楷体"/>
                        </a:defRPr>
                      </a:lvl2pPr>
                      <a:lvl3pPr marL="931777" algn="l" defTabSz="931777" rtl="0" eaLnBrk="1" latinLnBrk="0" hangingPunct="1">
                        <a:defRPr sz="1804" b="1" kern="1200">
                          <a:solidFill>
                            <a:schemeClr val="lt1"/>
                          </a:solidFill>
                          <a:latin typeface="Times New Roman"/>
                          <a:ea typeface="楷体"/>
                        </a:defRPr>
                      </a:lvl3pPr>
                      <a:lvl4pPr marL="1397665" algn="l" defTabSz="931777" rtl="0" eaLnBrk="1" latinLnBrk="0" hangingPunct="1">
                        <a:defRPr sz="1804" b="1" kern="1200">
                          <a:solidFill>
                            <a:schemeClr val="lt1"/>
                          </a:solidFill>
                          <a:latin typeface="Times New Roman"/>
                          <a:ea typeface="楷体"/>
                        </a:defRPr>
                      </a:lvl4pPr>
                      <a:lvl5pPr marL="1863553" algn="l" defTabSz="931777" rtl="0" eaLnBrk="1" latinLnBrk="0" hangingPunct="1">
                        <a:defRPr sz="1804" b="1" kern="1200">
                          <a:solidFill>
                            <a:schemeClr val="lt1"/>
                          </a:solidFill>
                          <a:latin typeface="Times New Roman"/>
                          <a:ea typeface="楷体"/>
                        </a:defRPr>
                      </a:lvl5pPr>
                      <a:lvl6pPr marL="2329442" algn="l" defTabSz="931777" rtl="0" eaLnBrk="1" latinLnBrk="0" hangingPunct="1">
                        <a:defRPr sz="1804" b="1" kern="1200">
                          <a:solidFill>
                            <a:schemeClr val="lt1"/>
                          </a:solidFill>
                          <a:latin typeface="Times New Roman"/>
                          <a:ea typeface="楷体"/>
                        </a:defRPr>
                      </a:lvl6pPr>
                      <a:lvl7pPr marL="2795330" algn="l" defTabSz="931777" rtl="0" eaLnBrk="1" latinLnBrk="0" hangingPunct="1">
                        <a:defRPr sz="1804" b="1" kern="1200">
                          <a:solidFill>
                            <a:schemeClr val="lt1"/>
                          </a:solidFill>
                          <a:latin typeface="Times New Roman"/>
                          <a:ea typeface="楷体"/>
                        </a:defRPr>
                      </a:lvl7pPr>
                      <a:lvl8pPr marL="3261218" algn="l" defTabSz="931777" rtl="0" eaLnBrk="1" latinLnBrk="0" hangingPunct="1">
                        <a:defRPr sz="1804" b="1" kern="1200">
                          <a:solidFill>
                            <a:schemeClr val="lt1"/>
                          </a:solidFill>
                          <a:latin typeface="Times New Roman"/>
                          <a:ea typeface="楷体"/>
                        </a:defRPr>
                      </a:lvl8pPr>
                      <a:lvl9pPr marL="3727107" algn="l" defTabSz="931777" rtl="0" eaLnBrk="1" latinLnBrk="0" hangingPunct="1">
                        <a:defRPr sz="1804" b="1" kern="1200">
                          <a:solidFill>
                            <a:schemeClr val="lt1"/>
                          </a:solidFill>
                          <a:latin typeface="Times New Roman"/>
                          <a:ea typeface="楷体"/>
                        </a:defRPr>
                      </a:lvl9pPr>
                    </a:lstStyle>
                    <a:p>
                      <a:endParaRPr lang="zh-CN" altLang="en-US" sz="1200"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2761332039"/>
                  </a:ext>
                </a:extLst>
              </a:tr>
              <a:tr h="342855">
                <a:tc>
                  <a:txBody>
                    <a:bodyPr/>
                    <a:lstStyle>
                      <a:lvl1pPr marL="0" algn="l" defTabSz="931777" rtl="0" eaLnBrk="1" latinLnBrk="0" hangingPunct="1">
                        <a:defRPr sz="1709" kern="1200">
                          <a:solidFill>
                            <a:schemeClr val="dk1"/>
                          </a:solidFill>
                          <a:latin typeface="Times New Roman"/>
                          <a:ea typeface="楷体"/>
                        </a:defRPr>
                      </a:lvl1pPr>
                      <a:lvl2pPr marL="465888" algn="l" defTabSz="931777" rtl="0" eaLnBrk="1" latinLnBrk="0" hangingPunct="1">
                        <a:defRPr sz="1804" kern="1200">
                          <a:solidFill>
                            <a:schemeClr val="dk1"/>
                          </a:solidFill>
                          <a:latin typeface="Times New Roman"/>
                          <a:ea typeface="楷体"/>
                        </a:defRPr>
                      </a:lvl2pPr>
                      <a:lvl3pPr marL="931777" algn="l" defTabSz="931777" rtl="0" eaLnBrk="1" latinLnBrk="0" hangingPunct="1">
                        <a:defRPr sz="1804" kern="1200">
                          <a:solidFill>
                            <a:schemeClr val="dk1"/>
                          </a:solidFill>
                          <a:latin typeface="Times New Roman"/>
                          <a:ea typeface="楷体"/>
                        </a:defRPr>
                      </a:lvl3pPr>
                      <a:lvl4pPr marL="1397665" algn="l" defTabSz="931777" rtl="0" eaLnBrk="1" latinLnBrk="0" hangingPunct="1">
                        <a:defRPr sz="1804" kern="1200">
                          <a:solidFill>
                            <a:schemeClr val="dk1"/>
                          </a:solidFill>
                          <a:latin typeface="Times New Roman"/>
                          <a:ea typeface="楷体"/>
                        </a:defRPr>
                      </a:lvl4pPr>
                      <a:lvl5pPr marL="1863553" algn="l" defTabSz="931777" rtl="0" eaLnBrk="1" latinLnBrk="0" hangingPunct="1">
                        <a:defRPr sz="1804" kern="1200">
                          <a:solidFill>
                            <a:schemeClr val="dk1"/>
                          </a:solidFill>
                          <a:latin typeface="Times New Roman"/>
                          <a:ea typeface="楷体"/>
                        </a:defRPr>
                      </a:lvl5pPr>
                      <a:lvl6pPr marL="2329442" algn="l" defTabSz="931777" rtl="0" eaLnBrk="1" latinLnBrk="0" hangingPunct="1">
                        <a:defRPr sz="1804" kern="1200">
                          <a:solidFill>
                            <a:schemeClr val="dk1"/>
                          </a:solidFill>
                          <a:latin typeface="Times New Roman"/>
                          <a:ea typeface="楷体"/>
                        </a:defRPr>
                      </a:lvl6pPr>
                      <a:lvl7pPr marL="2795330" algn="l" defTabSz="931777" rtl="0" eaLnBrk="1" latinLnBrk="0" hangingPunct="1">
                        <a:defRPr sz="1804" kern="1200">
                          <a:solidFill>
                            <a:schemeClr val="dk1"/>
                          </a:solidFill>
                          <a:latin typeface="Times New Roman"/>
                          <a:ea typeface="楷体"/>
                        </a:defRPr>
                      </a:lvl7pPr>
                      <a:lvl8pPr marL="3261218" algn="l" defTabSz="931777" rtl="0" eaLnBrk="1" latinLnBrk="0" hangingPunct="1">
                        <a:defRPr sz="1804" kern="1200">
                          <a:solidFill>
                            <a:schemeClr val="dk1"/>
                          </a:solidFill>
                          <a:latin typeface="Times New Roman"/>
                          <a:ea typeface="楷体"/>
                        </a:defRPr>
                      </a:lvl8pPr>
                      <a:lvl9pPr marL="3727107" algn="l" defTabSz="931777" rtl="0" eaLnBrk="1" latinLnBrk="0" hangingPunct="1">
                        <a:defRPr sz="1804" kern="1200">
                          <a:solidFill>
                            <a:schemeClr val="dk1"/>
                          </a:solidFill>
                          <a:latin typeface="Times New Roman"/>
                          <a:ea typeface="楷体"/>
                        </a:defRPr>
                      </a:lvl9pPr>
                    </a:lstStyle>
                    <a:p>
                      <a:pPr algn="ctr"/>
                      <a:r>
                        <a:rPr lang="en-US" altLang="zh-CN" sz="1400" dirty="0">
                          <a:latin typeface="+mn-lt"/>
                        </a:rPr>
                        <a:t>Growth</a:t>
                      </a:r>
                      <a:r>
                        <a:rPr lang="zh-CN" altLang="en-US" sz="1400" dirty="0">
                          <a:latin typeface="+mn-lt"/>
                        </a:rPr>
                        <a:t> </a:t>
                      </a:r>
                      <a:r>
                        <a:rPr lang="en-US" altLang="zh-CN" sz="1400" dirty="0">
                          <a:latin typeface="+mn-lt"/>
                        </a:rPr>
                        <a:t>in</a:t>
                      </a:r>
                      <a:r>
                        <a:rPr lang="zh-CN" altLang="en-US" sz="1400" dirty="0">
                          <a:latin typeface="+mn-lt"/>
                        </a:rPr>
                        <a:t> </a:t>
                      </a:r>
                      <a:r>
                        <a:rPr lang="en-US" altLang="zh-CN" sz="1400" dirty="0">
                          <a:latin typeface="+mn-lt"/>
                        </a:rPr>
                        <a:t>Purchasing</a:t>
                      </a:r>
                      <a:r>
                        <a:rPr lang="zh-CN" altLang="en-US" sz="1400" dirty="0">
                          <a:latin typeface="+mn-lt"/>
                        </a:rPr>
                        <a:t> </a:t>
                      </a:r>
                      <a:r>
                        <a:rPr lang="en-US" altLang="zh-CN" sz="1400" dirty="0">
                          <a:latin typeface="+mn-lt"/>
                        </a:rPr>
                        <a:t>Power</a:t>
                      </a:r>
                      <a:endParaRPr lang="zh-CN" altLang="en-US" sz="1400" dirty="0">
                        <a:latin typeface="+mn-lt"/>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0">
                        <a:tint val="40000"/>
                      </a:srgbClr>
                    </a:solidFill>
                  </a:tcPr>
                </a:tc>
                <a:tc>
                  <a:txBody>
                    <a:bodyPr/>
                    <a:lstStyle>
                      <a:lvl1pPr marL="0" algn="l" defTabSz="931777" rtl="0" eaLnBrk="1" latinLnBrk="0" hangingPunct="1">
                        <a:defRPr sz="1709" kern="1200">
                          <a:solidFill>
                            <a:schemeClr val="dk1"/>
                          </a:solidFill>
                          <a:latin typeface="Times New Roman"/>
                          <a:ea typeface="楷体"/>
                        </a:defRPr>
                      </a:lvl1pPr>
                      <a:lvl2pPr marL="465888" algn="l" defTabSz="931777" rtl="0" eaLnBrk="1" latinLnBrk="0" hangingPunct="1">
                        <a:defRPr sz="1804" kern="1200">
                          <a:solidFill>
                            <a:schemeClr val="dk1"/>
                          </a:solidFill>
                          <a:latin typeface="Times New Roman"/>
                          <a:ea typeface="楷体"/>
                        </a:defRPr>
                      </a:lvl2pPr>
                      <a:lvl3pPr marL="931777" algn="l" defTabSz="931777" rtl="0" eaLnBrk="1" latinLnBrk="0" hangingPunct="1">
                        <a:defRPr sz="1804" kern="1200">
                          <a:solidFill>
                            <a:schemeClr val="dk1"/>
                          </a:solidFill>
                          <a:latin typeface="Times New Roman"/>
                          <a:ea typeface="楷体"/>
                        </a:defRPr>
                      </a:lvl3pPr>
                      <a:lvl4pPr marL="1397665" algn="l" defTabSz="931777" rtl="0" eaLnBrk="1" latinLnBrk="0" hangingPunct="1">
                        <a:defRPr sz="1804" kern="1200">
                          <a:solidFill>
                            <a:schemeClr val="dk1"/>
                          </a:solidFill>
                          <a:latin typeface="Times New Roman"/>
                          <a:ea typeface="楷体"/>
                        </a:defRPr>
                      </a:lvl4pPr>
                      <a:lvl5pPr marL="1863553" algn="l" defTabSz="931777" rtl="0" eaLnBrk="1" latinLnBrk="0" hangingPunct="1">
                        <a:defRPr sz="1804" kern="1200">
                          <a:solidFill>
                            <a:schemeClr val="dk1"/>
                          </a:solidFill>
                          <a:latin typeface="Times New Roman"/>
                          <a:ea typeface="楷体"/>
                        </a:defRPr>
                      </a:lvl5pPr>
                      <a:lvl6pPr marL="2329442" algn="l" defTabSz="931777" rtl="0" eaLnBrk="1" latinLnBrk="0" hangingPunct="1">
                        <a:defRPr sz="1804" kern="1200">
                          <a:solidFill>
                            <a:schemeClr val="dk1"/>
                          </a:solidFill>
                          <a:latin typeface="Times New Roman"/>
                          <a:ea typeface="楷体"/>
                        </a:defRPr>
                      </a:lvl6pPr>
                      <a:lvl7pPr marL="2795330" algn="l" defTabSz="931777" rtl="0" eaLnBrk="1" latinLnBrk="0" hangingPunct="1">
                        <a:defRPr sz="1804" kern="1200">
                          <a:solidFill>
                            <a:schemeClr val="dk1"/>
                          </a:solidFill>
                          <a:latin typeface="Times New Roman"/>
                          <a:ea typeface="楷体"/>
                        </a:defRPr>
                      </a:lvl7pPr>
                      <a:lvl8pPr marL="3261218" algn="l" defTabSz="931777" rtl="0" eaLnBrk="1" latinLnBrk="0" hangingPunct="1">
                        <a:defRPr sz="1804" kern="1200">
                          <a:solidFill>
                            <a:schemeClr val="dk1"/>
                          </a:solidFill>
                          <a:latin typeface="Times New Roman"/>
                          <a:ea typeface="楷体"/>
                        </a:defRPr>
                      </a:lvl8pPr>
                      <a:lvl9pPr marL="3727107" algn="l" defTabSz="931777" rtl="0" eaLnBrk="1" latinLnBrk="0" hangingPunct="1">
                        <a:defRPr sz="1804" kern="1200">
                          <a:solidFill>
                            <a:schemeClr val="dk1"/>
                          </a:solidFill>
                          <a:latin typeface="Times New Roman"/>
                          <a:ea typeface="楷体"/>
                        </a:defRPr>
                      </a:lvl9pPr>
                    </a:lstStyle>
                    <a:p>
                      <a:pPr marL="0" marR="0" indent="0" algn="ctr" defTabSz="931777" rtl="0" eaLnBrk="1" fontAlgn="auto" latinLnBrk="0" hangingPunct="1">
                        <a:lnSpc>
                          <a:spcPct val="100000"/>
                        </a:lnSpc>
                        <a:spcBef>
                          <a:spcPts val="0"/>
                        </a:spcBef>
                        <a:spcAft>
                          <a:spcPts val="0"/>
                        </a:spcAft>
                        <a:buClrTx/>
                        <a:buSzTx/>
                        <a:buFont typeface="Wingdings" pitchFamily="2" charset="2"/>
                        <a:buNone/>
                        <a:tabLst/>
                        <a:defRPr/>
                      </a:pPr>
                      <a:r>
                        <a:rPr lang="en-US" altLang="zh-CN" sz="1200" dirty="0">
                          <a:latin typeface="+mn-lt"/>
                        </a:rPr>
                        <a:t>Per</a:t>
                      </a:r>
                      <a:r>
                        <a:rPr lang="zh-CN" altLang="en-US" sz="1200" dirty="0">
                          <a:latin typeface="+mn-lt"/>
                        </a:rPr>
                        <a:t> </a:t>
                      </a:r>
                      <a:r>
                        <a:rPr lang="en-US" altLang="zh-CN" sz="1200" dirty="0">
                          <a:latin typeface="+mn-lt"/>
                        </a:rPr>
                        <a:t>Capita</a:t>
                      </a:r>
                      <a:r>
                        <a:rPr lang="zh-CN" altLang="en-US" sz="1200" dirty="0">
                          <a:latin typeface="+mn-lt"/>
                        </a:rPr>
                        <a:t> </a:t>
                      </a:r>
                      <a:r>
                        <a:rPr lang="en-US" altLang="zh-CN" sz="1200" dirty="0">
                          <a:latin typeface="+mn-lt"/>
                        </a:rPr>
                        <a:t>GDP</a:t>
                      </a:r>
                      <a:r>
                        <a:rPr lang="zh-CN" altLang="en-US" sz="1200" dirty="0">
                          <a:latin typeface="+mn-lt"/>
                        </a:rPr>
                        <a:t> </a:t>
                      </a:r>
                      <a:r>
                        <a:rPr lang="en" altLang="zh-CN" sz="1200" dirty="0">
                          <a:latin typeface="+mn-lt"/>
                        </a:rPr>
                        <a:t>is expected to increase from $6,216.9 in 2023 to $8,143.1 in 2027, </a:t>
                      </a:r>
                      <a:r>
                        <a:rPr lang="en-US" altLang="zh-CN" sz="1200" dirty="0">
                          <a:latin typeface="+mn-lt"/>
                        </a:rPr>
                        <a:t>CAPR</a:t>
                      </a:r>
                      <a:r>
                        <a:rPr lang="zh-CN" altLang="en-US" sz="1200" dirty="0">
                          <a:latin typeface="+mn-lt"/>
                        </a:rPr>
                        <a:t> </a:t>
                      </a:r>
                      <a:r>
                        <a:rPr lang="en-US" altLang="zh-CN" sz="1200" dirty="0">
                          <a:latin typeface="+mn-lt"/>
                        </a:rPr>
                        <a:t>7.0%</a:t>
                      </a:r>
                      <a:endParaRPr lang="zh-CN" altLang="en-US" sz="1200" dirty="0">
                        <a:latin typeface="+mn-lt"/>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0">
                        <a:tint val="40000"/>
                      </a:srgbClr>
                    </a:solidFill>
                  </a:tcPr>
                </a:tc>
                <a:extLst>
                  <a:ext uri="{0D108BD9-81ED-4DB2-BD59-A6C34878D82A}">
                    <a16:rowId xmlns:a16="http://schemas.microsoft.com/office/drawing/2014/main" val="2411500210"/>
                  </a:ext>
                </a:extLst>
              </a:tr>
              <a:tr h="342855">
                <a:tc>
                  <a:txBody>
                    <a:bodyPr/>
                    <a:lstStyle>
                      <a:lvl1pPr marL="0" algn="l" defTabSz="931777" rtl="0" eaLnBrk="1" latinLnBrk="0" hangingPunct="1">
                        <a:defRPr sz="1709" kern="1200">
                          <a:solidFill>
                            <a:schemeClr val="dk1"/>
                          </a:solidFill>
                          <a:latin typeface="Times New Roman"/>
                          <a:ea typeface="楷体"/>
                        </a:defRPr>
                      </a:lvl1pPr>
                      <a:lvl2pPr marL="465888" algn="l" defTabSz="931777" rtl="0" eaLnBrk="1" latinLnBrk="0" hangingPunct="1">
                        <a:defRPr sz="1804" kern="1200">
                          <a:solidFill>
                            <a:schemeClr val="dk1"/>
                          </a:solidFill>
                          <a:latin typeface="Times New Roman"/>
                          <a:ea typeface="楷体"/>
                        </a:defRPr>
                      </a:lvl2pPr>
                      <a:lvl3pPr marL="931777" algn="l" defTabSz="931777" rtl="0" eaLnBrk="1" latinLnBrk="0" hangingPunct="1">
                        <a:defRPr sz="1804" kern="1200">
                          <a:solidFill>
                            <a:schemeClr val="dk1"/>
                          </a:solidFill>
                          <a:latin typeface="Times New Roman"/>
                          <a:ea typeface="楷体"/>
                        </a:defRPr>
                      </a:lvl3pPr>
                      <a:lvl4pPr marL="1397665" algn="l" defTabSz="931777" rtl="0" eaLnBrk="1" latinLnBrk="0" hangingPunct="1">
                        <a:defRPr sz="1804" kern="1200">
                          <a:solidFill>
                            <a:schemeClr val="dk1"/>
                          </a:solidFill>
                          <a:latin typeface="Times New Roman"/>
                          <a:ea typeface="楷体"/>
                        </a:defRPr>
                      </a:lvl4pPr>
                      <a:lvl5pPr marL="1863553" algn="l" defTabSz="931777" rtl="0" eaLnBrk="1" latinLnBrk="0" hangingPunct="1">
                        <a:defRPr sz="1804" kern="1200">
                          <a:solidFill>
                            <a:schemeClr val="dk1"/>
                          </a:solidFill>
                          <a:latin typeface="Times New Roman"/>
                          <a:ea typeface="楷体"/>
                        </a:defRPr>
                      </a:lvl5pPr>
                      <a:lvl6pPr marL="2329442" algn="l" defTabSz="931777" rtl="0" eaLnBrk="1" latinLnBrk="0" hangingPunct="1">
                        <a:defRPr sz="1804" kern="1200">
                          <a:solidFill>
                            <a:schemeClr val="dk1"/>
                          </a:solidFill>
                          <a:latin typeface="Times New Roman"/>
                          <a:ea typeface="楷体"/>
                        </a:defRPr>
                      </a:lvl6pPr>
                      <a:lvl7pPr marL="2795330" algn="l" defTabSz="931777" rtl="0" eaLnBrk="1" latinLnBrk="0" hangingPunct="1">
                        <a:defRPr sz="1804" kern="1200">
                          <a:solidFill>
                            <a:schemeClr val="dk1"/>
                          </a:solidFill>
                          <a:latin typeface="Times New Roman"/>
                          <a:ea typeface="楷体"/>
                        </a:defRPr>
                      </a:lvl7pPr>
                      <a:lvl8pPr marL="3261218" algn="l" defTabSz="931777" rtl="0" eaLnBrk="1" latinLnBrk="0" hangingPunct="1">
                        <a:defRPr sz="1804" kern="1200">
                          <a:solidFill>
                            <a:schemeClr val="dk1"/>
                          </a:solidFill>
                          <a:latin typeface="Times New Roman"/>
                          <a:ea typeface="楷体"/>
                        </a:defRPr>
                      </a:lvl8pPr>
                      <a:lvl9pPr marL="3727107" algn="l" defTabSz="931777" rtl="0" eaLnBrk="1" latinLnBrk="0" hangingPunct="1">
                        <a:defRPr sz="1804" kern="1200">
                          <a:solidFill>
                            <a:schemeClr val="dk1"/>
                          </a:solidFill>
                          <a:latin typeface="Times New Roman"/>
                          <a:ea typeface="楷体"/>
                        </a:defRPr>
                      </a:lvl9pPr>
                    </a:lstStyle>
                    <a:p>
                      <a:pPr algn="ctr"/>
                      <a:r>
                        <a:rPr lang="en-US" altLang="zh-CN" sz="1400" dirty="0">
                          <a:latin typeface="+mn-lt"/>
                        </a:rPr>
                        <a:t>Improvement</a:t>
                      </a:r>
                      <a:r>
                        <a:rPr lang="zh-CN" altLang="en-US" sz="1400" dirty="0">
                          <a:latin typeface="+mn-lt"/>
                        </a:rPr>
                        <a:t> </a:t>
                      </a:r>
                      <a:r>
                        <a:rPr lang="en-US" altLang="zh-CN" sz="1400" dirty="0">
                          <a:latin typeface="+mn-lt"/>
                        </a:rPr>
                        <a:t>of</a:t>
                      </a:r>
                      <a:r>
                        <a:rPr lang="zh-CN" altLang="en-US" sz="1400" dirty="0">
                          <a:latin typeface="+mn-lt"/>
                        </a:rPr>
                        <a:t> </a:t>
                      </a:r>
                      <a:r>
                        <a:rPr lang="en-US" altLang="zh-CN" sz="1400" dirty="0">
                          <a:latin typeface="+mn-lt"/>
                        </a:rPr>
                        <a:t>Infrastructure</a:t>
                      </a:r>
                      <a:r>
                        <a:rPr lang="zh-CN" altLang="en-US" sz="1400" dirty="0">
                          <a:latin typeface="+mn-lt"/>
                        </a:rPr>
                        <a:t> </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0">
                        <a:tint val="20000"/>
                      </a:srgbClr>
                    </a:solidFill>
                  </a:tcPr>
                </a:tc>
                <a:tc>
                  <a:txBody>
                    <a:bodyPr/>
                    <a:lstStyle>
                      <a:lvl1pPr marL="0" algn="l" defTabSz="931777" rtl="0" eaLnBrk="1" latinLnBrk="0" hangingPunct="1">
                        <a:defRPr sz="1709" kern="1200">
                          <a:solidFill>
                            <a:schemeClr val="dk1"/>
                          </a:solidFill>
                          <a:latin typeface="Times New Roman"/>
                          <a:ea typeface="楷体"/>
                        </a:defRPr>
                      </a:lvl1pPr>
                      <a:lvl2pPr marL="465888" algn="l" defTabSz="931777" rtl="0" eaLnBrk="1" latinLnBrk="0" hangingPunct="1">
                        <a:defRPr sz="1804" kern="1200">
                          <a:solidFill>
                            <a:schemeClr val="dk1"/>
                          </a:solidFill>
                          <a:latin typeface="Times New Roman"/>
                          <a:ea typeface="楷体"/>
                        </a:defRPr>
                      </a:lvl2pPr>
                      <a:lvl3pPr marL="931777" algn="l" defTabSz="931777" rtl="0" eaLnBrk="1" latinLnBrk="0" hangingPunct="1">
                        <a:defRPr sz="1804" kern="1200">
                          <a:solidFill>
                            <a:schemeClr val="dk1"/>
                          </a:solidFill>
                          <a:latin typeface="Times New Roman"/>
                          <a:ea typeface="楷体"/>
                        </a:defRPr>
                      </a:lvl3pPr>
                      <a:lvl4pPr marL="1397665" algn="l" defTabSz="931777" rtl="0" eaLnBrk="1" latinLnBrk="0" hangingPunct="1">
                        <a:defRPr sz="1804" kern="1200">
                          <a:solidFill>
                            <a:schemeClr val="dk1"/>
                          </a:solidFill>
                          <a:latin typeface="Times New Roman"/>
                          <a:ea typeface="楷体"/>
                        </a:defRPr>
                      </a:lvl4pPr>
                      <a:lvl5pPr marL="1863553" algn="l" defTabSz="931777" rtl="0" eaLnBrk="1" latinLnBrk="0" hangingPunct="1">
                        <a:defRPr sz="1804" kern="1200">
                          <a:solidFill>
                            <a:schemeClr val="dk1"/>
                          </a:solidFill>
                          <a:latin typeface="Times New Roman"/>
                          <a:ea typeface="楷体"/>
                        </a:defRPr>
                      </a:lvl5pPr>
                      <a:lvl6pPr marL="2329442" algn="l" defTabSz="931777" rtl="0" eaLnBrk="1" latinLnBrk="0" hangingPunct="1">
                        <a:defRPr sz="1804" kern="1200">
                          <a:solidFill>
                            <a:schemeClr val="dk1"/>
                          </a:solidFill>
                          <a:latin typeface="Times New Roman"/>
                          <a:ea typeface="楷体"/>
                        </a:defRPr>
                      </a:lvl6pPr>
                      <a:lvl7pPr marL="2795330" algn="l" defTabSz="931777" rtl="0" eaLnBrk="1" latinLnBrk="0" hangingPunct="1">
                        <a:defRPr sz="1804" kern="1200">
                          <a:solidFill>
                            <a:schemeClr val="dk1"/>
                          </a:solidFill>
                          <a:latin typeface="Times New Roman"/>
                          <a:ea typeface="楷体"/>
                        </a:defRPr>
                      </a:lvl7pPr>
                      <a:lvl8pPr marL="3261218" algn="l" defTabSz="931777" rtl="0" eaLnBrk="1" latinLnBrk="0" hangingPunct="1">
                        <a:defRPr sz="1804" kern="1200">
                          <a:solidFill>
                            <a:schemeClr val="dk1"/>
                          </a:solidFill>
                          <a:latin typeface="Times New Roman"/>
                          <a:ea typeface="楷体"/>
                        </a:defRPr>
                      </a:lvl8pPr>
                      <a:lvl9pPr marL="3727107" algn="l" defTabSz="931777" rtl="0" eaLnBrk="1" latinLnBrk="0" hangingPunct="1">
                        <a:defRPr sz="1804" kern="1200">
                          <a:solidFill>
                            <a:schemeClr val="dk1"/>
                          </a:solidFill>
                          <a:latin typeface="Times New Roman"/>
                          <a:ea typeface="楷体"/>
                        </a:defRPr>
                      </a:lvl9pPr>
                    </a:lstStyle>
                    <a:p>
                      <a:pPr marL="0" marR="0" indent="0" algn="ctr" defTabSz="931777" rtl="0" eaLnBrk="1" fontAlgn="auto" latinLnBrk="0" hangingPunct="1">
                        <a:lnSpc>
                          <a:spcPct val="100000"/>
                        </a:lnSpc>
                        <a:spcBef>
                          <a:spcPts val="0"/>
                        </a:spcBef>
                        <a:spcAft>
                          <a:spcPts val="0"/>
                        </a:spcAft>
                        <a:buClrTx/>
                        <a:buSzTx/>
                        <a:buFontTx/>
                        <a:buNone/>
                        <a:tabLst/>
                        <a:defRPr/>
                      </a:pPr>
                      <a:r>
                        <a:rPr lang="en" altLang="zh-CN" sz="1200" dirty="0">
                          <a:latin typeface="+mn-lt"/>
                        </a:rPr>
                        <a:t>The improvement of transportation systems has enhanced the quality, coverage, and timeliness of express delivery services.</a:t>
                      </a:r>
                      <a:r>
                        <a:rPr lang="zh-CN" altLang="en-US" sz="1200" dirty="0">
                          <a:latin typeface="+mn-lt"/>
                        </a:rPr>
                        <a:t> </a:t>
                      </a:r>
                      <a:r>
                        <a:rPr lang="en-US" altLang="zh-CN" sz="1200" dirty="0">
                          <a:latin typeface="+mn-lt"/>
                        </a:rPr>
                        <a:t>E-Commerce</a:t>
                      </a:r>
                      <a:r>
                        <a:rPr lang="zh-CN" altLang="en-US" sz="1200" dirty="0">
                          <a:latin typeface="+mn-lt"/>
                        </a:rPr>
                        <a:t> </a:t>
                      </a:r>
                      <a:r>
                        <a:rPr lang="en" altLang="zh-CN" sz="1200" dirty="0">
                          <a:latin typeface="+mn-lt"/>
                        </a:rPr>
                        <a:t>platforms are gradually gaining acceptance.</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0">
                        <a:tint val="20000"/>
                      </a:srgbClr>
                    </a:solidFill>
                  </a:tcPr>
                </a:tc>
                <a:extLst>
                  <a:ext uri="{0D108BD9-81ED-4DB2-BD59-A6C34878D82A}">
                    <a16:rowId xmlns:a16="http://schemas.microsoft.com/office/drawing/2014/main" val="729678054"/>
                  </a:ext>
                </a:extLst>
              </a:tr>
              <a:tr h="342855">
                <a:tc>
                  <a:txBody>
                    <a:bodyPr/>
                    <a:lstStyle>
                      <a:lvl1pPr marL="0" algn="l" defTabSz="931777" rtl="0" eaLnBrk="1" latinLnBrk="0" hangingPunct="1">
                        <a:defRPr sz="1709" kern="1200">
                          <a:solidFill>
                            <a:schemeClr val="dk1"/>
                          </a:solidFill>
                          <a:latin typeface="Times New Roman"/>
                          <a:ea typeface="楷体"/>
                        </a:defRPr>
                      </a:lvl1pPr>
                      <a:lvl2pPr marL="465888" algn="l" defTabSz="931777" rtl="0" eaLnBrk="1" latinLnBrk="0" hangingPunct="1">
                        <a:defRPr sz="1804" kern="1200">
                          <a:solidFill>
                            <a:schemeClr val="dk1"/>
                          </a:solidFill>
                          <a:latin typeface="Times New Roman"/>
                          <a:ea typeface="楷体"/>
                        </a:defRPr>
                      </a:lvl2pPr>
                      <a:lvl3pPr marL="931777" algn="l" defTabSz="931777" rtl="0" eaLnBrk="1" latinLnBrk="0" hangingPunct="1">
                        <a:defRPr sz="1804" kern="1200">
                          <a:solidFill>
                            <a:schemeClr val="dk1"/>
                          </a:solidFill>
                          <a:latin typeface="Times New Roman"/>
                          <a:ea typeface="楷体"/>
                        </a:defRPr>
                      </a:lvl3pPr>
                      <a:lvl4pPr marL="1397665" algn="l" defTabSz="931777" rtl="0" eaLnBrk="1" latinLnBrk="0" hangingPunct="1">
                        <a:defRPr sz="1804" kern="1200">
                          <a:solidFill>
                            <a:schemeClr val="dk1"/>
                          </a:solidFill>
                          <a:latin typeface="Times New Roman"/>
                          <a:ea typeface="楷体"/>
                        </a:defRPr>
                      </a:lvl4pPr>
                      <a:lvl5pPr marL="1863553" algn="l" defTabSz="931777" rtl="0" eaLnBrk="1" latinLnBrk="0" hangingPunct="1">
                        <a:defRPr sz="1804" kern="1200">
                          <a:solidFill>
                            <a:schemeClr val="dk1"/>
                          </a:solidFill>
                          <a:latin typeface="Times New Roman"/>
                          <a:ea typeface="楷体"/>
                        </a:defRPr>
                      </a:lvl5pPr>
                      <a:lvl6pPr marL="2329442" algn="l" defTabSz="931777" rtl="0" eaLnBrk="1" latinLnBrk="0" hangingPunct="1">
                        <a:defRPr sz="1804" kern="1200">
                          <a:solidFill>
                            <a:schemeClr val="dk1"/>
                          </a:solidFill>
                          <a:latin typeface="Times New Roman"/>
                          <a:ea typeface="楷体"/>
                        </a:defRPr>
                      </a:lvl6pPr>
                      <a:lvl7pPr marL="2795330" algn="l" defTabSz="931777" rtl="0" eaLnBrk="1" latinLnBrk="0" hangingPunct="1">
                        <a:defRPr sz="1804" kern="1200">
                          <a:solidFill>
                            <a:schemeClr val="dk1"/>
                          </a:solidFill>
                          <a:latin typeface="Times New Roman"/>
                          <a:ea typeface="楷体"/>
                        </a:defRPr>
                      </a:lvl7pPr>
                      <a:lvl8pPr marL="3261218" algn="l" defTabSz="931777" rtl="0" eaLnBrk="1" latinLnBrk="0" hangingPunct="1">
                        <a:defRPr sz="1804" kern="1200">
                          <a:solidFill>
                            <a:schemeClr val="dk1"/>
                          </a:solidFill>
                          <a:latin typeface="Times New Roman"/>
                          <a:ea typeface="楷体"/>
                        </a:defRPr>
                      </a:lvl8pPr>
                      <a:lvl9pPr marL="3727107" algn="l" defTabSz="931777" rtl="0" eaLnBrk="1" latinLnBrk="0" hangingPunct="1">
                        <a:defRPr sz="1804" kern="1200">
                          <a:solidFill>
                            <a:schemeClr val="dk1"/>
                          </a:solidFill>
                          <a:latin typeface="Times New Roman"/>
                          <a:ea typeface="楷体"/>
                        </a:defRPr>
                      </a:lvl9pPr>
                    </a:lstStyle>
                    <a:p>
                      <a:pPr algn="ctr"/>
                      <a:r>
                        <a:rPr lang="en-US" altLang="zh-CN" sz="1400" dirty="0">
                          <a:latin typeface="+mn-lt"/>
                        </a:rPr>
                        <a:t>Favorable</a:t>
                      </a:r>
                      <a:r>
                        <a:rPr lang="zh-CN" altLang="en-US" sz="1400" dirty="0">
                          <a:latin typeface="+mn-lt"/>
                        </a:rPr>
                        <a:t> </a:t>
                      </a:r>
                      <a:r>
                        <a:rPr lang="en-US" altLang="zh-CN" sz="1400" dirty="0">
                          <a:latin typeface="+mn-lt"/>
                        </a:rPr>
                        <a:t>Government</a:t>
                      </a:r>
                      <a:r>
                        <a:rPr lang="zh-CN" altLang="en-US" sz="1400" dirty="0">
                          <a:latin typeface="+mn-lt"/>
                        </a:rPr>
                        <a:t> </a:t>
                      </a:r>
                      <a:r>
                        <a:rPr lang="en-US" altLang="zh-CN" sz="1400" dirty="0">
                          <a:latin typeface="+mn-lt"/>
                        </a:rPr>
                        <a:t>Policies</a:t>
                      </a:r>
                      <a:endParaRPr lang="zh-CN" altLang="en-US" sz="1400" dirty="0">
                        <a:latin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0">
                        <a:tint val="40000"/>
                      </a:srgbClr>
                    </a:solidFill>
                  </a:tcPr>
                </a:tc>
                <a:tc>
                  <a:txBody>
                    <a:bodyPr/>
                    <a:lstStyle>
                      <a:lvl1pPr marL="0" algn="l" defTabSz="931777" rtl="0" eaLnBrk="1" latinLnBrk="0" hangingPunct="1">
                        <a:defRPr sz="1709" kern="1200">
                          <a:solidFill>
                            <a:schemeClr val="dk1"/>
                          </a:solidFill>
                          <a:latin typeface="Times New Roman"/>
                          <a:ea typeface="楷体"/>
                        </a:defRPr>
                      </a:lvl1pPr>
                      <a:lvl2pPr marL="465888" algn="l" defTabSz="931777" rtl="0" eaLnBrk="1" latinLnBrk="0" hangingPunct="1">
                        <a:defRPr sz="1804" kern="1200">
                          <a:solidFill>
                            <a:schemeClr val="dk1"/>
                          </a:solidFill>
                          <a:latin typeface="Times New Roman"/>
                          <a:ea typeface="楷体"/>
                        </a:defRPr>
                      </a:lvl2pPr>
                      <a:lvl3pPr marL="931777" algn="l" defTabSz="931777" rtl="0" eaLnBrk="1" latinLnBrk="0" hangingPunct="1">
                        <a:defRPr sz="1804" kern="1200">
                          <a:solidFill>
                            <a:schemeClr val="dk1"/>
                          </a:solidFill>
                          <a:latin typeface="Times New Roman"/>
                          <a:ea typeface="楷体"/>
                        </a:defRPr>
                      </a:lvl3pPr>
                      <a:lvl4pPr marL="1397665" algn="l" defTabSz="931777" rtl="0" eaLnBrk="1" latinLnBrk="0" hangingPunct="1">
                        <a:defRPr sz="1804" kern="1200">
                          <a:solidFill>
                            <a:schemeClr val="dk1"/>
                          </a:solidFill>
                          <a:latin typeface="Times New Roman"/>
                          <a:ea typeface="楷体"/>
                        </a:defRPr>
                      </a:lvl4pPr>
                      <a:lvl5pPr marL="1863553" algn="l" defTabSz="931777" rtl="0" eaLnBrk="1" latinLnBrk="0" hangingPunct="1">
                        <a:defRPr sz="1804" kern="1200">
                          <a:solidFill>
                            <a:schemeClr val="dk1"/>
                          </a:solidFill>
                          <a:latin typeface="Times New Roman"/>
                          <a:ea typeface="楷体"/>
                        </a:defRPr>
                      </a:lvl5pPr>
                      <a:lvl6pPr marL="2329442" algn="l" defTabSz="931777" rtl="0" eaLnBrk="1" latinLnBrk="0" hangingPunct="1">
                        <a:defRPr sz="1804" kern="1200">
                          <a:solidFill>
                            <a:schemeClr val="dk1"/>
                          </a:solidFill>
                          <a:latin typeface="Times New Roman"/>
                          <a:ea typeface="楷体"/>
                        </a:defRPr>
                      </a:lvl6pPr>
                      <a:lvl7pPr marL="2795330" algn="l" defTabSz="931777" rtl="0" eaLnBrk="1" latinLnBrk="0" hangingPunct="1">
                        <a:defRPr sz="1804" kern="1200">
                          <a:solidFill>
                            <a:schemeClr val="dk1"/>
                          </a:solidFill>
                          <a:latin typeface="Times New Roman"/>
                          <a:ea typeface="楷体"/>
                        </a:defRPr>
                      </a:lvl7pPr>
                      <a:lvl8pPr marL="3261218" algn="l" defTabSz="931777" rtl="0" eaLnBrk="1" latinLnBrk="0" hangingPunct="1">
                        <a:defRPr sz="1804" kern="1200">
                          <a:solidFill>
                            <a:schemeClr val="dk1"/>
                          </a:solidFill>
                          <a:latin typeface="Times New Roman"/>
                          <a:ea typeface="楷体"/>
                        </a:defRPr>
                      </a:lvl8pPr>
                      <a:lvl9pPr marL="3727107" algn="l" defTabSz="931777" rtl="0" eaLnBrk="1" latinLnBrk="0" hangingPunct="1">
                        <a:defRPr sz="1804" kern="1200">
                          <a:solidFill>
                            <a:schemeClr val="dk1"/>
                          </a:solidFill>
                          <a:latin typeface="Times New Roman"/>
                          <a:ea typeface="楷体"/>
                        </a:defRPr>
                      </a:lvl9pPr>
                    </a:lstStyle>
                    <a:p>
                      <a:pPr marL="0" marR="0" indent="0" algn="ctr" defTabSz="931777" rtl="0" eaLnBrk="1" fontAlgn="auto" latinLnBrk="0" hangingPunct="1">
                        <a:lnSpc>
                          <a:spcPct val="100000"/>
                        </a:lnSpc>
                        <a:spcBef>
                          <a:spcPts val="0"/>
                        </a:spcBef>
                        <a:spcAft>
                          <a:spcPts val="0"/>
                        </a:spcAft>
                        <a:buClrTx/>
                        <a:buSzTx/>
                        <a:buFontTx/>
                        <a:buNone/>
                        <a:tabLst/>
                        <a:defRPr/>
                      </a:pPr>
                      <a:r>
                        <a:rPr lang="en-US" altLang="zh-CN" sz="1200" dirty="0">
                          <a:latin typeface="+mn-lt"/>
                        </a:rPr>
                        <a:t>‘the Logistics and Trade Facilitation </a:t>
                      </a:r>
                      <a:r>
                        <a:rPr lang="en-US" altLang="zh-CN" sz="1200" dirty="0" err="1">
                          <a:latin typeface="+mn-lt"/>
                        </a:rPr>
                        <a:t>MasterPlan</a:t>
                      </a:r>
                      <a:r>
                        <a:rPr lang="en-US" altLang="zh-CN" sz="1200" dirty="0">
                          <a:latin typeface="+mn-lt"/>
                        </a:rPr>
                        <a:t>’,</a:t>
                      </a:r>
                      <a:r>
                        <a:rPr lang="zh-CN" altLang="en-US" sz="1200" dirty="0">
                          <a:latin typeface="+mn-lt"/>
                        </a:rPr>
                        <a:t> </a:t>
                      </a:r>
                      <a:r>
                        <a:rPr lang="en-US" altLang="zh-CN" sz="1200" dirty="0">
                          <a:latin typeface="+mn-lt"/>
                        </a:rPr>
                        <a:t>‘Digital Indonesia Roadmap 2021-2024’,</a:t>
                      </a:r>
                      <a:r>
                        <a:rPr lang="zh-CN" altLang="en-US" sz="1200" dirty="0">
                          <a:latin typeface="+mn-lt"/>
                        </a:rPr>
                        <a:t> </a:t>
                      </a:r>
                      <a:r>
                        <a:rPr lang="en-US" altLang="zh-CN" sz="1200" dirty="0">
                          <a:latin typeface="+mn-lt"/>
                        </a:rPr>
                        <a:t>B&amp;R</a:t>
                      </a:r>
                      <a:r>
                        <a:rPr lang="zh-CN" altLang="en-US" sz="1200" dirty="0">
                          <a:latin typeface="+mn-lt"/>
                        </a:rPr>
                        <a:t> </a:t>
                      </a:r>
                      <a:r>
                        <a:rPr lang="en-US" altLang="zh-CN" sz="1200" dirty="0">
                          <a:latin typeface="+mn-lt"/>
                        </a:rPr>
                        <a:t>Initiative,</a:t>
                      </a:r>
                      <a:r>
                        <a:rPr lang="zh-CN" altLang="en-US" sz="1200" dirty="0">
                          <a:latin typeface="+mn-lt"/>
                        </a:rPr>
                        <a:t> </a:t>
                      </a:r>
                      <a:r>
                        <a:rPr lang="en-US" altLang="zh-CN" sz="1200" dirty="0">
                          <a:latin typeface="+mn-lt"/>
                        </a:rPr>
                        <a:t>RECP,</a:t>
                      </a:r>
                      <a:r>
                        <a:rPr lang="zh-CN" altLang="en-US" sz="1200" dirty="0">
                          <a:latin typeface="+mn-lt"/>
                        </a:rPr>
                        <a:t> </a:t>
                      </a:r>
                      <a:r>
                        <a:rPr lang="en-US" altLang="zh-CN" sz="1200" dirty="0">
                          <a:latin typeface="+mn-lt"/>
                        </a:rPr>
                        <a:t>etc.</a:t>
                      </a:r>
                      <a:endParaRPr lang="zh-CN" altLang="en-US" sz="1200" dirty="0">
                        <a:latin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0">
                        <a:tint val="40000"/>
                      </a:srgbClr>
                    </a:solidFill>
                  </a:tcPr>
                </a:tc>
                <a:extLst>
                  <a:ext uri="{0D108BD9-81ED-4DB2-BD59-A6C34878D82A}">
                    <a16:rowId xmlns:a16="http://schemas.microsoft.com/office/drawing/2014/main" val="3917102549"/>
                  </a:ext>
                </a:extLst>
              </a:tr>
            </a:tbl>
          </a:graphicData>
        </a:graphic>
      </p:graphicFrame>
      <p:sp>
        <p:nvSpPr>
          <p:cNvPr id="41" name="文本框 40">
            <a:extLst>
              <a:ext uri="{FF2B5EF4-FFF2-40B4-BE49-F238E27FC236}">
                <a16:creationId xmlns:a16="http://schemas.microsoft.com/office/drawing/2014/main" id="{2FA98E18-2B1B-7C31-61CB-AC946A017B66}"/>
              </a:ext>
            </a:extLst>
          </p:cNvPr>
          <p:cNvSpPr txBox="1"/>
          <p:nvPr/>
        </p:nvSpPr>
        <p:spPr>
          <a:xfrm>
            <a:off x="6086432" y="4971307"/>
            <a:ext cx="697041" cy="276999"/>
          </a:xfrm>
          <a:prstGeom prst="rect">
            <a:avLst/>
          </a:prstGeom>
          <a:noFill/>
        </p:spPr>
        <p:txBody>
          <a:bodyPr wrap="square">
            <a:spAutoFit/>
          </a:bodyPr>
          <a:lstStyle/>
          <a:p>
            <a:pPr marL="171450" indent="-171450">
              <a:buFont typeface="Wingdings" panose="05000000000000000000" pitchFamily="2" charset="2"/>
              <a:buChar char="Ø"/>
            </a:pPr>
            <a:r>
              <a:rPr lang="en-US" altLang="zh-CN" sz="1200" dirty="0"/>
              <a:t>SEA</a:t>
            </a:r>
          </a:p>
        </p:txBody>
      </p:sp>
      <p:sp>
        <p:nvSpPr>
          <p:cNvPr id="42" name="文本框 41">
            <a:extLst>
              <a:ext uri="{FF2B5EF4-FFF2-40B4-BE49-F238E27FC236}">
                <a16:creationId xmlns:a16="http://schemas.microsoft.com/office/drawing/2014/main" id="{2988407E-3FCD-91D2-D642-773CD6C64CE4}"/>
              </a:ext>
            </a:extLst>
          </p:cNvPr>
          <p:cNvSpPr txBox="1"/>
          <p:nvPr/>
        </p:nvSpPr>
        <p:spPr>
          <a:xfrm>
            <a:off x="8581663" y="4954544"/>
            <a:ext cx="807662" cy="276999"/>
          </a:xfrm>
          <a:prstGeom prst="rect">
            <a:avLst/>
          </a:prstGeom>
          <a:noFill/>
        </p:spPr>
        <p:txBody>
          <a:bodyPr wrap="square">
            <a:spAutoFit/>
          </a:bodyPr>
          <a:lstStyle/>
          <a:p>
            <a:pPr marL="171450" indent="-171450">
              <a:buFont typeface="Wingdings" panose="05000000000000000000" pitchFamily="2" charset="2"/>
              <a:buChar char="Ø"/>
            </a:pPr>
            <a:r>
              <a:rPr lang="en-US" altLang="zh-CN" sz="1200" dirty="0"/>
              <a:t>China</a:t>
            </a:r>
          </a:p>
        </p:txBody>
      </p:sp>
      <p:sp>
        <p:nvSpPr>
          <p:cNvPr id="44" name="TextBox 2">
            <a:extLst>
              <a:ext uri="{FF2B5EF4-FFF2-40B4-BE49-F238E27FC236}">
                <a16:creationId xmlns:a16="http://schemas.microsoft.com/office/drawing/2014/main" id="{63A90B59-E2C2-D6F9-A769-612FD2163393}"/>
              </a:ext>
            </a:extLst>
          </p:cNvPr>
          <p:cNvSpPr txBox="1"/>
          <p:nvPr/>
        </p:nvSpPr>
        <p:spPr>
          <a:xfrm>
            <a:off x="0" y="6663308"/>
            <a:ext cx="6242693" cy="222916"/>
          </a:xfrm>
          <a:prstGeom prst="rect">
            <a:avLst/>
          </a:prstGeom>
          <a:noFill/>
        </p:spPr>
        <p:txBody>
          <a:bodyPr wrap="square" lIns="34180" tIns="34180" rIns="34180" bIns="34180" rtlCol="0">
            <a:spAutoFit/>
          </a:bodyPr>
          <a:lstStyle/>
          <a:p>
            <a:pPr defTabSz="868223">
              <a:defRPr/>
            </a:pPr>
            <a:r>
              <a:rPr lang="en-US" altLang="zh-CN" sz="1000" i="1" dirty="0">
                <a:solidFill>
                  <a:prstClr val="black"/>
                </a:solidFill>
                <a:latin typeface="Arial" panose="020B0604020202020204" pitchFamily="34" charset="0"/>
                <a:cs typeface="Arial" panose="020B0604020202020204" pitchFamily="34" charset="0"/>
              </a:rPr>
              <a:t>Source: Annual Report, Company Website,</a:t>
            </a:r>
            <a:r>
              <a:rPr lang="zh-CN" altLang="en-US" sz="1000" i="1" dirty="0">
                <a:solidFill>
                  <a:prstClr val="black"/>
                </a:solidFill>
                <a:latin typeface="Arial" panose="020B0604020202020204" pitchFamily="34" charset="0"/>
                <a:cs typeface="Arial" panose="020B0604020202020204" pitchFamily="34" charset="0"/>
              </a:rPr>
              <a:t> </a:t>
            </a:r>
            <a:r>
              <a:rPr lang="en-US" altLang="zh-CN" sz="1000" i="1" dirty="0">
                <a:solidFill>
                  <a:prstClr val="black"/>
                </a:solidFill>
                <a:latin typeface="Arial" panose="020B0604020202020204" pitchFamily="34" charset="0"/>
                <a:cs typeface="Arial" panose="020B0604020202020204" pitchFamily="34" charset="0"/>
              </a:rPr>
              <a:t>Prospectus,</a:t>
            </a:r>
            <a:r>
              <a:rPr lang="zh-CN" altLang="en-US" sz="1000" i="1" dirty="0">
                <a:solidFill>
                  <a:prstClr val="black"/>
                </a:solidFill>
                <a:latin typeface="Arial" panose="020B0604020202020204" pitchFamily="34" charset="0"/>
                <a:cs typeface="Arial" panose="020B0604020202020204" pitchFamily="34" charset="0"/>
              </a:rPr>
              <a:t> </a:t>
            </a:r>
            <a:r>
              <a:rPr lang="en-US" altLang="zh-CN" sz="1000" i="1" dirty="0">
                <a:solidFill>
                  <a:prstClr val="black"/>
                </a:solidFill>
                <a:latin typeface="Arial" panose="020B0604020202020204" pitchFamily="34" charset="0"/>
                <a:cs typeface="Arial" panose="020B0604020202020204" pitchFamily="34" charset="0"/>
              </a:rPr>
              <a:t>Frost</a:t>
            </a:r>
            <a:r>
              <a:rPr lang="zh-CN" altLang="en-US" sz="1000" i="1" dirty="0">
                <a:solidFill>
                  <a:prstClr val="black"/>
                </a:solidFill>
                <a:latin typeface="Arial" panose="020B0604020202020204" pitchFamily="34" charset="0"/>
                <a:cs typeface="Arial" panose="020B0604020202020204" pitchFamily="34" charset="0"/>
              </a:rPr>
              <a:t> </a:t>
            </a:r>
            <a:r>
              <a:rPr lang="en-US" altLang="zh-CN" sz="1000" i="1" dirty="0">
                <a:solidFill>
                  <a:prstClr val="black"/>
                </a:solidFill>
                <a:latin typeface="Arial" panose="020B0604020202020204" pitchFamily="34" charset="0"/>
                <a:cs typeface="Arial" panose="020B0604020202020204" pitchFamily="34" charset="0"/>
              </a:rPr>
              <a:t>&amp;Sullivan</a:t>
            </a:r>
            <a:endParaRPr lang="zh-CN" altLang="en-US" sz="1000" i="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801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hidden="1">
            <a:extLst>
              <a:ext uri="{FF2B5EF4-FFF2-40B4-BE49-F238E27FC236}">
                <a16:creationId xmlns:a16="http://schemas.microsoft.com/office/drawing/2014/main" id="{682C1D0B-53C7-16A0-D175-C8E8E9A41FB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2" name="think-cell 幻灯片" r:id="rId5" imgW="395" imgH="396" progId="TCLayout.ActiveDocument.1">
                  <p:embed/>
                </p:oleObj>
              </mc:Choice>
              <mc:Fallback>
                <p:oleObj name="think-cell 幻灯片" r:id="rId5" imgW="395" imgH="396" progId="TCLayout.ActiveDocument.1">
                  <p:embed/>
                  <p:pic>
                    <p:nvPicPr>
                      <p:cNvPr id="7" name="对象 6" hidden="1">
                        <a:extLst>
                          <a:ext uri="{FF2B5EF4-FFF2-40B4-BE49-F238E27FC236}">
                            <a16:creationId xmlns:a16="http://schemas.microsoft.com/office/drawing/2014/main" id="{682C1D0B-53C7-16A0-D175-C8E8E9A41FB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ECB24685-C50F-28FE-B5EF-C41278D35216}"/>
              </a:ext>
            </a:extLst>
          </p:cNvPr>
          <p:cNvSpPr>
            <a:spLocks noGrp="1"/>
          </p:cNvSpPr>
          <p:nvPr>
            <p:ph type="title"/>
          </p:nvPr>
        </p:nvSpPr>
        <p:spPr/>
        <p:txBody>
          <a:bodyPr vert="horz"/>
          <a:lstStyle/>
          <a:p>
            <a:r>
              <a:rPr lang="en-US" altLang="zh-CN" dirty="0"/>
              <a:t>   Sales Forecasts: Explanations About Key Assumptions </a:t>
            </a:r>
            <a:endParaRPr lang="zh-CN" altLang="en-US" dirty="0"/>
          </a:p>
        </p:txBody>
      </p:sp>
      <p:sp>
        <p:nvSpPr>
          <p:cNvPr id="6" name="文本框 5">
            <a:extLst>
              <a:ext uri="{FF2B5EF4-FFF2-40B4-BE49-F238E27FC236}">
                <a16:creationId xmlns:a16="http://schemas.microsoft.com/office/drawing/2014/main" id="{1F135F9F-E70F-5373-D741-F995EFCFE98B}"/>
              </a:ext>
            </a:extLst>
          </p:cNvPr>
          <p:cNvSpPr txBox="1"/>
          <p:nvPr/>
        </p:nvSpPr>
        <p:spPr>
          <a:xfrm>
            <a:off x="5910763" y="1328130"/>
            <a:ext cx="6154237" cy="1569660"/>
          </a:xfrm>
          <a:prstGeom prst="rect">
            <a:avLst/>
          </a:prstGeom>
          <a:noFill/>
        </p:spPr>
        <p:txBody>
          <a:bodyPr wrap="square">
            <a:spAutoFit/>
          </a:bodyPr>
          <a:lstStyle/>
          <a:p>
            <a:r>
              <a:rPr lang="en-US" altLang="zh-CN" sz="1200" b="1" dirty="0">
                <a:solidFill>
                  <a:srgbClr val="C00000"/>
                </a:solidFill>
                <a:latin typeface="Times New Roman" panose="02020603050405020304" pitchFamily="18" charset="0"/>
                <a:ea typeface="楷体" panose="02010609060101010101" pitchFamily="49" charset="-122"/>
              </a:rPr>
              <a:t>Assumption</a:t>
            </a:r>
          </a:p>
          <a:p>
            <a:pPr marL="171450" indent="-171450">
              <a:buFont typeface="Wingdings" panose="05000000000000000000" pitchFamily="2" charset="2"/>
              <a:buChar char="Ø"/>
            </a:pPr>
            <a:r>
              <a:rPr lang="en-US" altLang="zh-CN" sz="1200" dirty="0">
                <a:latin typeface="Times New Roman" panose="02020603050405020304" pitchFamily="18" charset="0"/>
                <a:ea typeface="楷体" panose="02010609060101010101" pitchFamily="49" charset="-122"/>
              </a:rPr>
              <a:t>Parcel Volume: We forecast parcel volume to grow </a:t>
            </a:r>
            <a:r>
              <a:rPr lang="en-US" altLang="zh-CN" sz="1200" b="1" dirty="0">
                <a:solidFill>
                  <a:srgbClr val="C00000"/>
                </a:solidFill>
                <a:latin typeface="Times New Roman" panose="02020603050405020304" pitchFamily="18" charset="0"/>
                <a:ea typeface="楷体" panose="02010609060101010101" pitchFamily="49" charset="-122"/>
              </a:rPr>
              <a:t>at 30%, 30%, 27% </a:t>
            </a:r>
            <a:r>
              <a:rPr lang="en-US" altLang="zh-CN" sz="1200" dirty="0">
                <a:latin typeface="Times New Roman" panose="02020603050405020304" pitchFamily="18" charset="0"/>
                <a:ea typeface="楷体" panose="02010609060101010101" pitchFamily="49" charset="-122"/>
              </a:rPr>
              <a:t>in 2023E-2025E, driven by continuous market share gains in regions.</a:t>
            </a:r>
          </a:p>
          <a:p>
            <a:pPr marL="171450" indent="-171450">
              <a:buFont typeface="Wingdings" panose="05000000000000000000" pitchFamily="2" charset="2"/>
              <a:buChar char="Ø"/>
            </a:pPr>
            <a:r>
              <a:rPr lang="en-US" altLang="zh-CN" sz="1200" dirty="0">
                <a:latin typeface="Times New Roman" panose="02020603050405020304" pitchFamily="18" charset="0"/>
                <a:ea typeface="楷体" panose="02010609060101010101" pitchFamily="49" charset="-122"/>
              </a:rPr>
              <a:t>Average Selling Price: Considering the storage construction and management costs fell, it is expected to show a </a:t>
            </a:r>
            <a:r>
              <a:rPr lang="en-US" altLang="zh-CN" sz="1200" b="1" dirty="0">
                <a:solidFill>
                  <a:srgbClr val="C00000"/>
                </a:solidFill>
                <a:latin typeface="Times New Roman" panose="02020603050405020304" pitchFamily="18" charset="0"/>
                <a:ea typeface="楷体" panose="02010609060101010101" pitchFamily="49" charset="-122"/>
              </a:rPr>
              <a:t>downward</a:t>
            </a:r>
            <a:r>
              <a:rPr lang="en-US" altLang="zh-CN" sz="1200" dirty="0">
                <a:latin typeface="Times New Roman" panose="02020603050405020304" pitchFamily="18" charset="0"/>
                <a:ea typeface="楷体" panose="02010609060101010101" pitchFamily="49" charset="-122"/>
              </a:rPr>
              <a:t> trend in the next 2 years.</a:t>
            </a:r>
          </a:p>
          <a:p>
            <a:pPr marL="171450" indent="-171450">
              <a:buFont typeface="Wingdings" panose="05000000000000000000" pitchFamily="2" charset="2"/>
              <a:buChar char="Ø"/>
            </a:pPr>
            <a:r>
              <a:rPr lang="en-US" altLang="zh-CN" sz="1200" dirty="0">
                <a:latin typeface="Times New Roman" panose="02020603050405020304" pitchFamily="18" charset="0"/>
                <a:ea typeface="楷体" panose="02010609060101010101" pitchFamily="49" charset="-122"/>
              </a:rPr>
              <a:t>Rational:</a:t>
            </a:r>
            <a:r>
              <a:rPr lang="zh-CN" altLang="en-US" sz="1200" dirty="0">
                <a:latin typeface="Times New Roman" panose="02020603050405020304" pitchFamily="18" charset="0"/>
                <a:ea typeface="楷体" panose="02010609060101010101" pitchFamily="49" charset="-122"/>
              </a:rPr>
              <a:t> </a:t>
            </a:r>
            <a:endParaRPr lang="en-US" altLang="zh-CN" sz="1200" dirty="0">
              <a:latin typeface="Times New Roman" panose="02020603050405020304" pitchFamily="18" charset="0"/>
              <a:ea typeface="楷体" panose="02010609060101010101" pitchFamily="49" charset="-122"/>
            </a:endParaRPr>
          </a:p>
          <a:p>
            <a:r>
              <a:rPr lang="en-US" altLang="zh-CN" sz="1200" dirty="0">
                <a:latin typeface="Times New Roman" panose="02020603050405020304" pitchFamily="18" charset="0"/>
                <a:ea typeface="楷体" panose="02010609060101010101" pitchFamily="49" charset="-122"/>
              </a:rPr>
              <a:t>    +: Infrastructure improvement, Rise of per capita GDP, Chinese enterprise expansion</a:t>
            </a:r>
            <a:endParaRPr lang="en-US" altLang="zh-CN" sz="1200" dirty="0">
              <a:solidFill>
                <a:schemeClr val="accent1"/>
              </a:solidFill>
              <a:latin typeface="Times New Roman" panose="02020603050405020304" pitchFamily="18" charset="0"/>
              <a:ea typeface="楷体" panose="02010609060101010101" pitchFamily="49" charset="-122"/>
            </a:endParaRPr>
          </a:p>
          <a:p>
            <a:r>
              <a:rPr lang="en-US" altLang="zh-CN" sz="1200" dirty="0">
                <a:latin typeface="Times New Roman" panose="02020603050405020304" pitchFamily="18" charset="0"/>
                <a:ea typeface="楷体" panose="02010609060101010101" pitchFamily="49" charset="-122"/>
              </a:rPr>
              <a:t>    –: Penetration of smart phone and Internet, operational challenges due cultural differences</a:t>
            </a:r>
          </a:p>
        </p:txBody>
      </p:sp>
      <p:grpSp>
        <p:nvGrpSpPr>
          <p:cNvPr id="14" name="组合 13">
            <a:extLst>
              <a:ext uri="{FF2B5EF4-FFF2-40B4-BE49-F238E27FC236}">
                <a16:creationId xmlns:a16="http://schemas.microsoft.com/office/drawing/2014/main" id="{D02AE7A1-2196-FD3D-AF8D-9C47CC57EFD4}"/>
              </a:ext>
            </a:extLst>
          </p:cNvPr>
          <p:cNvGrpSpPr/>
          <p:nvPr/>
        </p:nvGrpSpPr>
        <p:grpSpPr>
          <a:xfrm>
            <a:off x="5273155" y="968326"/>
            <a:ext cx="1801142" cy="545514"/>
            <a:chOff x="5395525" y="994645"/>
            <a:chExt cx="1801142" cy="545514"/>
          </a:xfrm>
        </p:grpSpPr>
        <p:sp>
          <p:nvSpPr>
            <p:cNvPr id="5" name="椭圆 4">
              <a:extLst>
                <a:ext uri="{FF2B5EF4-FFF2-40B4-BE49-F238E27FC236}">
                  <a16:creationId xmlns:a16="http://schemas.microsoft.com/office/drawing/2014/main" id="{1CB30B03-A87F-B522-C872-9B455DC70CE7}"/>
                </a:ext>
              </a:extLst>
            </p:cNvPr>
            <p:cNvSpPr/>
            <p:nvPr/>
          </p:nvSpPr>
          <p:spPr>
            <a:xfrm>
              <a:off x="5495993" y="994645"/>
              <a:ext cx="541770" cy="545514"/>
            </a:xfrm>
            <a:prstGeom prst="ellipse">
              <a:avLst/>
            </a:prstGeom>
            <a:solidFill>
              <a:srgbClr val="F8CBA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rgbClr val="C00000"/>
                </a:solidFill>
              </a:endParaRPr>
            </a:p>
          </p:txBody>
        </p:sp>
        <p:sp>
          <p:nvSpPr>
            <p:cNvPr id="13" name="Rectangle 6">
              <a:extLst>
                <a:ext uri="{FF2B5EF4-FFF2-40B4-BE49-F238E27FC236}">
                  <a16:creationId xmlns:a16="http://schemas.microsoft.com/office/drawing/2014/main" id="{D1C3C30B-BFDC-73A3-2BC6-D8C7100BB9E9}"/>
                </a:ext>
              </a:extLst>
            </p:cNvPr>
            <p:cNvSpPr/>
            <p:nvPr/>
          </p:nvSpPr>
          <p:spPr>
            <a:xfrm>
              <a:off x="5395525" y="1064541"/>
              <a:ext cx="1801142" cy="37681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68223">
                <a:defRPr/>
              </a:pPr>
              <a:r>
                <a:rPr kumimoji="1" lang="en-US" altLang="zh-CN" sz="1600" b="1" dirty="0">
                  <a:solidFill>
                    <a:srgbClr val="C00000"/>
                  </a:solidFill>
                  <a:latin typeface="Times New Roman" panose="02020603050405020304" pitchFamily="18" charset="0"/>
                  <a:ea typeface="楷体" panose="02010609060101010101" pitchFamily="49" charset="-122"/>
                </a:rPr>
                <a:t>Southeast Asia</a:t>
              </a:r>
            </a:p>
          </p:txBody>
        </p:sp>
      </p:grpSp>
      <p:grpSp>
        <p:nvGrpSpPr>
          <p:cNvPr id="16" name="组合 15">
            <a:extLst>
              <a:ext uri="{FF2B5EF4-FFF2-40B4-BE49-F238E27FC236}">
                <a16:creationId xmlns:a16="http://schemas.microsoft.com/office/drawing/2014/main" id="{55596B5A-32CE-C4AC-B594-3E9237C3DA41}"/>
              </a:ext>
            </a:extLst>
          </p:cNvPr>
          <p:cNvGrpSpPr/>
          <p:nvPr/>
        </p:nvGrpSpPr>
        <p:grpSpPr>
          <a:xfrm>
            <a:off x="5273155" y="2815886"/>
            <a:ext cx="1207860" cy="545514"/>
            <a:chOff x="5395525" y="994645"/>
            <a:chExt cx="1207860" cy="545514"/>
          </a:xfrm>
        </p:grpSpPr>
        <p:sp>
          <p:nvSpPr>
            <p:cNvPr id="17" name="椭圆 16">
              <a:extLst>
                <a:ext uri="{FF2B5EF4-FFF2-40B4-BE49-F238E27FC236}">
                  <a16:creationId xmlns:a16="http://schemas.microsoft.com/office/drawing/2014/main" id="{12321C86-0F4A-3005-62C7-0369507DBC04}"/>
                </a:ext>
              </a:extLst>
            </p:cNvPr>
            <p:cNvSpPr/>
            <p:nvPr/>
          </p:nvSpPr>
          <p:spPr>
            <a:xfrm>
              <a:off x="5495993" y="994645"/>
              <a:ext cx="541770" cy="545514"/>
            </a:xfrm>
            <a:prstGeom prst="ellipse">
              <a:avLst/>
            </a:prstGeom>
            <a:solidFill>
              <a:srgbClr val="F8CBA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18" name="Rectangle 6">
              <a:extLst>
                <a:ext uri="{FF2B5EF4-FFF2-40B4-BE49-F238E27FC236}">
                  <a16:creationId xmlns:a16="http://schemas.microsoft.com/office/drawing/2014/main" id="{876B7F12-C6E8-4C08-35D9-8F7563358916}"/>
                </a:ext>
              </a:extLst>
            </p:cNvPr>
            <p:cNvSpPr/>
            <p:nvPr/>
          </p:nvSpPr>
          <p:spPr>
            <a:xfrm>
              <a:off x="5395525" y="1064541"/>
              <a:ext cx="1207860" cy="37681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68223">
                <a:defRPr/>
              </a:pPr>
              <a:r>
                <a:rPr kumimoji="1" lang="en-US" altLang="zh-CN" sz="1600" b="1" dirty="0">
                  <a:solidFill>
                    <a:srgbClr val="C00000"/>
                  </a:solidFill>
                  <a:latin typeface="Times New Roman" panose="02020603050405020304" pitchFamily="18" charset="0"/>
                  <a:ea typeface="楷体" panose="02010609060101010101" pitchFamily="49" charset="-122"/>
                </a:rPr>
                <a:t>China</a:t>
              </a:r>
            </a:p>
          </p:txBody>
        </p:sp>
      </p:grpSp>
      <p:grpSp>
        <p:nvGrpSpPr>
          <p:cNvPr id="19" name="组合 18">
            <a:extLst>
              <a:ext uri="{FF2B5EF4-FFF2-40B4-BE49-F238E27FC236}">
                <a16:creationId xmlns:a16="http://schemas.microsoft.com/office/drawing/2014/main" id="{54BA1AF2-5288-E725-0A1C-21F238490C82}"/>
              </a:ext>
            </a:extLst>
          </p:cNvPr>
          <p:cNvGrpSpPr/>
          <p:nvPr/>
        </p:nvGrpSpPr>
        <p:grpSpPr>
          <a:xfrm>
            <a:off x="5293801" y="4712639"/>
            <a:ext cx="1671077" cy="545514"/>
            <a:chOff x="5395524" y="994645"/>
            <a:chExt cx="1671077" cy="545514"/>
          </a:xfrm>
        </p:grpSpPr>
        <p:sp>
          <p:nvSpPr>
            <p:cNvPr id="20" name="椭圆 19">
              <a:extLst>
                <a:ext uri="{FF2B5EF4-FFF2-40B4-BE49-F238E27FC236}">
                  <a16:creationId xmlns:a16="http://schemas.microsoft.com/office/drawing/2014/main" id="{B258B7EB-BAFB-0D02-7F13-9A6029DDC06E}"/>
                </a:ext>
              </a:extLst>
            </p:cNvPr>
            <p:cNvSpPr/>
            <p:nvPr/>
          </p:nvSpPr>
          <p:spPr>
            <a:xfrm>
              <a:off x="5495993" y="994645"/>
              <a:ext cx="541770" cy="545514"/>
            </a:xfrm>
            <a:prstGeom prst="ellipse">
              <a:avLst/>
            </a:prstGeom>
            <a:solidFill>
              <a:srgbClr val="F8CBA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21" name="Rectangle 6">
              <a:extLst>
                <a:ext uri="{FF2B5EF4-FFF2-40B4-BE49-F238E27FC236}">
                  <a16:creationId xmlns:a16="http://schemas.microsoft.com/office/drawing/2014/main" id="{11238230-782E-094F-4B36-43B1B5278B1F}"/>
                </a:ext>
              </a:extLst>
            </p:cNvPr>
            <p:cNvSpPr/>
            <p:nvPr/>
          </p:nvSpPr>
          <p:spPr>
            <a:xfrm>
              <a:off x="5395524" y="1064541"/>
              <a:ext cx="1671077" cy="37681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68223">
                <a:defRPr/>
              </a:pPr>
              <a:r>
                <a:rPr kumimoji="1" lang="en-US" altLang="zh-CN" sz="1600" b="1" dirty="0">
                  <a:solidFill>
                    <a:srgbClr val="C00000"/>
                  </a:solidFill>
                  <a:latin typeface="Times New Roman" panose="02020603050405020304" pitchFamily="18" charset="0"/>
                  <a:ea typeface="楷体" panose="02010609060101010101" pitchFamily="49" charset="-122"/>
                </a:rPr>
                <a:t>New Markets</a:t>
              </a:r>
            </a:p>
          </p:txBody>
        </p:sp>
      </p:grpSp>
      <p:sp>
        <p:nvSpPr>
          <p:cNvPr id="25" name="TextBox 2">
            <a:extLst>
              <a:ext uri="{FF2B5EF4-FFF2-40B4-BE49-F238E27FC236}">
                <a16:creationId xmlns:a16="http://schemas.microsoft.com/office/drawing/2014/main" id="{6AE9E22A-1C77-1C9C-539A-E48CEF6D50A7}"/>
              </a:ext>
            </a:extLst>
          </p:cNvPr>
          <p:cNvSpPr txBox="1"/>
          <p:nvPr/>
        </p:nvSpPr>
        <p:spPr>
          <a:xfrm>
            <a:off x="0" y="6663308"/>
            <a:ext cx="6242693" cy="222916"/>
          </a:xfrm>
          <a:prstGeom prst="rect">
            <a:avLst/>
          </a:prstGeom>
          <a:noFill/>
        </p:spPr>
        <p:txBody>
          <a:bodyPr wrap="square" lIns="34180" tIns="34180" rIns="34180" bIns="34180" rtlCol="0">
            <a:spAutoFit/>
          </a:bodyPr>
          <a:lstStyle/>
          <a:p>
            <a:pPr defTabSz="868223">
              <a:defRPr/>
            </a:pPr>
            <a:r>
              <a:rPr lang="en-US" altLang="zh-CN" sz="1000" i="1" dirty="0">
                <a:solidFill>
                  <a:prstClr val="black"/>
                </a:solidFill>
                <a:latin typeface="Arial" panose="020B0604020202020204" pitchFamily="34" charset="0"/>
                <a:cs typeface="Arial" panose="020B0604020202020204" pitchFamily="34" charset="0"/>
              </a:rPr>
              <a:t>Source: Annual Report, </a:t>
            </a:r>
            <a:r>
              <a:rPr lang="en-US" altLang="zh-CN" sz="1000" i="1" dirty="0" err="1">
                <a:solidFill>
                  <a:prstClr val="black"/>
                </a:solidFill>
                <a:latin typeface="Arial" panose="020B0604020202020204" pitchFamily="34" charset="0"/>
                <a:cs typeface="Arial" panose="020B0604020202020204" pitchFamily="34" charset="0"/>
              </a:rPr>
              <a:t>Trefis</a:t>
            </a:r>
            <a:r>
              <a:rPr lang="en-US" altLang="zh-CN" sz="1000" i="1" dirty="0">
                <a:solidFill>
                  <a:prstClr val="black"/>
                </a:solidFill>
                <a:latin typeface="Arial" panose="020B0604020202020204" pitchFamily="34" charset="0"/>
                <a:cs typeface="Arial" panose="020B0604020202020204" pitchFamily="34" charset="0"/>
              </a:rPr>
              <a:t>, St. Louis Federal Reserve’s website</a:t>
            </a:r>
            <a:endParaRPr lang="zh-CN" altLang="en-US" sz="1000" i="1" dirty="0">
              <a:solidFill>
                <a:prstClr val="black"/>
              </a:solidFill>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1270C14D-E77E-EAA8-F4FD-2DC6E7A44E6F}"/>
              </a:ext>
            </a:extLst>
          </p:cNvPr>
          <p:cNvSpPr txBox="1"/>
          <p:nvPr/>
        </p:nvSpPr>
        <p:spPr>
          <a:xfrm>
            <a:off x="5877085" y="3191998"/>
            <a:ext cx="6319700" cy="1569660"/>
          </a:xfrm>
          <a:prstGeom prst="rect">
            <a:avLst/>
          </a:prstGeom>
          <a:noFill/>
        </p:spPr>
        <p:txBody>
          <a:bodyPr wrap="square">
            <a:spAutoFit/>
          </a:bodyPr>
          <a:lstStyle/>
          <a:p>
            <a:r>
              <a:rPr lang="en-US" altLang="zh-CN" sz="1200" b="1" dirty="0">
                <a:solidFill>
                  <a:srgbClr val="C00000"/>
                </a:solidFill>
                <a:latin typeface="Times New Roman" panose="02020603050405020304" pitchFamily="18" charset="0"/>
                <a:ea typeface="楷体" panose="02010609060101010101" pitchFamily="49" charset="-122"/>
              </a:rPr>
              <a:t>Assumption</a:t>
            </a:r>
          </a:p>
          <a:p>
            <a:pPr marL="171450" indent="-171450">
              <a:buFont typeface="Wingdings" panose="05000000000000000000" pitchFamily="2" charset="2"/>
              <a:buChar char="Ø"/>
            </a:pPr>
            <a:r>
              <a:rPr lang="en-US" altLang="zh-CN" sz="1200" dirty="0">
                <a:latin typeface="Times New Roman" panose="02020603050405020304" pitchFamily="18" charset="0"/>
                <a:ea typeface="楷体" panose="02010609060101010101" pitchFamily="49" charset="-122"/>
              </a:rPr>
              <a:t>Parcel Volume: We forecast parcel volume to grow </a:t>
            </a:r>
            <a:r>
              <a:rPr lang="en-US" altLang="zh-CN" sz="1200" b="1" dirty="0">
                <a:solidFill>
                  <a:srgbClr val="C00000"/>
                </a:solidFill>
                <a:latin typeface="Times New Roman" panose="02020603050405020304" pitchFamily="18" charset="0"/>
                <a:ea typeface="楷体" panose="02010609060101010101" pitchFamily="49" charset="-122"/>
              </a:rPr>
              <a:t>at 24%, 22%, 22% </a:t>
            </a:r>
            <a:r>
              <a:rPr lang="en-US" altLang="zh-CN" sz="1200" dirty="0">
                <a:latin typeface="Times New Roman" panose="02020603050405020304" pitchFamily="18" charset="0"/>
                <a:ea typeface="楷体" panose="02010609060101010101" pitchFamily="49" charset="-122"/>
              </a:rPr>
              <a:t>in 2023E-2025E, higher than the industry growth as we expect the company to put more focus on market share. </a:t>
            </a:r>
          </a:p>
          <a:p>
            <a:pPr marL="171450" indent="-171450">
              <a:buFont typeface="Wingdings" panose="05000000000000000000" pitchFamily="2" charset="2"/>
              <a:buChar char="Ø"/>
            </a:pPr>
            <a:r>
              <a:rPr lang="en-US" altLang="zh-CN" sz="1200" dirty="0">
                <a:latin typeface="Times New Roman" panose="02020603050405020304" pitchFamily="18" charset="0"/>
                <a:ea typeface="楷体" panose="02010609060101010101" pitchFamily="49" charset="-122"/>
              </a:rPr>
              <a:t>Average Selling Price: We forecast the ASP to see a </a:t>
            </a:r>
            <a:r>
              <a:rPr lang="en-US" altLang="zh-CN" sz="1200" b="1" dirty="0">
                <a:solidFill>
                  <a:srgbClr val="C00000"/>
                </a:solidFill>
                <a:latin typeface="Times New Roman" panose="02020603050405020304" pitchFamily="18" charset="0"/>
                <a:ea typeface="楷体" panose="02010609060101010101" pitchFamily="49" charset="-122"/>
              </a:rPr>
              <a:t>high single-digit decrease </a:t>
            </a:r>
            <a:r>
              <a:rPr lang="en-US" altLang="zh-CN" sz="1200" dirty="0">
                <a:latin typeface="Times New Roman" panose="02020603050405020304" pitchFamily="18" charset="0"/>
                <a:ea typeface="楷体" panose="02010609060101010101" pitchFamily="49" charset="-122"/>
              </a:rPr>
              <a:t>in 2023E, followed by a stabilization in 2024E-25E (driven by lower unit cost). </a:t>
            </a:r>
          </a:p>
          <a:p>
            <a:pPr marL="171450" indent="-171450">
              <a:buFont typeface="Wingdings" panose="05000000000000000000" pitchFamily="2" charset="2"/>
              <a:buChar char="Ø"/>
            </a:pPr>
            <a:r>
              <a:rPr lang="en-US" altLang="zh-CN" sz="1200" dirty="0">
                <a:latin typeface="Times New Roman" panose="02020603050405020304" pitchFamily="18" charset="0"/>
                <a:ea typeface="楷体" panose="02010609060101010101" pitchFamily="49" charset="-122"/>
              </a:rPr>
              <a:t>Rational:</a:t>
            </a:r>
          </a:p>
          <a:p>
            <a:r>
              <a:rPr lang="en-US" altLang="zh-CN" sz="1200" dirty="0">
                <a:latin typeface="Times New Roman" panose="02020603050405020304" pitchFamily="18" charset="0"/>
                <a:ea typeface="楷体" panose="02010609060101010101" pitchFamily="49" charset="-122"/>
              </a:rPr>
              <a:t>    +: Scale effect, Increasing e-commerce retail penetration, Consumption recovery after epidemic</a:t>
            </a:r>
            <a:endParaRPr lang="en-US" altLang="zh-CN" sz="1200" dirty="0">
              <a:solidFill>
                <a:schemeClr val="accent1"/>
              </a:solidFill>
              <a:latin typeface="Times New Roman" panose="02020603050405020304" pitchFamily="18" charset="0"/>
              <a:ea typeface="楷体" panose="02010609060101010101" pitchFamily="49" charset="-122"/>
            </a:endParaRPr>
          </a:p>
          <a:p>
            <a:r>
              <a:rPr lang="en-US" altLang="zh-CN" sz="1200" dirty="0">
                <a:latin typeface="Times New Roman" panose="02020603050405020304" pitchFamily="18" charset="0"/>
                <a:ea typeface="楷体" panose="02010609060101010101" pitchFamily="49" charset="-122"/>
              </a:rPr>
              <a:t>    –: Fierce industry competition, Price war of express industry </a:t>
            </a:r>
          </a:p>
        </p:txBody>
      </p:sp>
      <p:sp>
        <p:nvSpPr>
          <p:cNvPr id="27" name="文本框 26">
            <a:extLst>
              <a:ext uri="{FF2B5EF4-FFF2-40B4-BE49-F238E27FC236}">
                <a16:creationId xmlns:a16="http://schemas.microsoft.com/office/drawing/2014/main" id="{32A68E4A-3D7C-C78A-B584-C78F930E4D43}"/>
              </a:ext>
            </a:extLst>
          </p:cNvPr>
          <p:cNvSpPr txBox="1"/>
          <p:nvPr/>
        </p:nvSpPr>
        <p:spPr>
          <a:xfrm>
            <a:off x="5910763" y="5054467"/>
            <a:ext cx="6027237" cy="1569660"/>
          </a:xfrm>
          <a:prstGeom prst="rect">
            <a:avLst/>
          </a:prstGeom>
          <a:noFill/>
        </p:spPr>
        <p:txBody>
          <a:bodyPr wrap="square">
            <a:spAutoFit/>
          </a:bodyPr>
          <a:lstStyle/>
          <a:p>
            <a:r>
              <a:rPr lang="en-US" altLang="zh-CN" sz="1200" b="1" dirty="0">
                <a:solidFill>
                  <a:srgbClr val="C00000"/>
                </a:solidFill>
                <a:latin typeface="Times New Roman" panose="02020603050405020304" pitchFamily="18" charset="0"/>
                <a:ea typeface="楷体" panose="02010609060101010101" pitchFamily="49" charset="-122"/>
              </a:rPr>
              <a:t>Assumption:</a:t>
            </a:r>
          </a:p>
          <a:p>
            <a:pPr marL="171450" indent="-171450">
              <a:buFont typeface="Wingdings" panose="05000000000000000000" pitchFamily="2" charset="2"/>
              <a:buChar char="Ø"/>
            </a:pPr>
            <a:r>
              <a:rPr lang="en-US" altLang="zh-CN" sz="1200" dirty="0">
                <a:latin typeface="Times New Roman" panose="02020603050405020304" pitchFamily="18" charset="0"/>
                <a:ea typeface="楷体" panose="02010609060101010101" pitchFamily="49" charset="-122"/>
              </a:rPr>
              <a:t>Parcel Volume: We forecast New Markets to contribute </a:t>
            </a:r>
            <a:r>
              <a:rPr lang="en-US" altLang="zh-CN" sz="1200" b="1" dirty="0">
                <a:solidFill>
                  <a:srgbClr val="C00000"/>
                </a:solidFill>
                <a:latin typeface="Times New Roman" panose="02020603050405020304" pitchFamily="18" charset="0"/>
                <a:ea typeface="楷体" panose="02010609060101010101" pitchFamily="49" charset="-122"/>
              </a:rPr>
              <a:t>high parcel volume growth </a:t>
            </a:r>
            <a:r>
              <a:rPr lang="en-US" altLang="zh-CN" sz="1200" dirty="0">
                <a:latin typeface="Times New Roman" panose="02020603050405020304" pitchFamily="18" charset="0"/>
                <a:ea typeface="楷体" panose="02010609060101010101" pitchFamily="49" charset="-122"/>
              </a:rPr>
              <a:t>in 2023E, up 4x YoY due to a low base. We forecast 90%/85% parcel volume growth in 2024E/25E, driven by strong growth in regions such as Brazil and the Middle East.</a:t>
            </a:r>
          </a:p>
          <a:p>
            <a:pPr marL="171450" indent="-171450">
              <a:buFont typeface="Wingdings" panose="05000000000000000000" pitchFamily="2" charset="2"/>
              <a:buChar char="Ø"/>
            </a:pPr>
            <a:r>
              <a:rPr lang="en-US" altLang="zh-CN" sz="1200" dirty="0">
                <a:latin typeface="Times New Roman" panose="02020603050405020304" pitchFamily="18" charset="0"/>
                <a:ea typeface="楷体" panose="02010609060101010101" pitchFamily="49" charset="-122"/>
              </a:rPr>
              <a:t>Average Selling Price: The average selling price remain stable.</a:t>
            </a:r>
          </a:p>
          <a:p>
            <a:pPr marL="171450" indent="-171450">
              <a:buFont typeface="Wingdings" panose="05000000000000000000" pitchFamily="2" charset="2"/>
              <a:buChar char="Ø"/>
            </a:pPr>
            <a:r>
              <a:rPr lang="en-US" altLang="zh-CN" sz="1200" dirty="0">
                <a:latin typeface="Times New Roman" panose="02020603050405020304" pitchFamily="18" charset="0"/>
                <a:ea typeface="楷体" panose="02010609060101010101" pitchFamily="49" charset="-122"/>
              </a:rPr>
              <a:t>Rational: </a:t>
            </a:r>
          </a:p>
          <a:p>
            <a:r>
              <a:rPr lang="en-US" altLang="zh-CN" sz="1200" dirty="0">
                <a:latin typeface="Times New Roman" panose="02020603050405020304" pitchFamily="18" charset="0"/>
                <a:ea typeface="楷体" panose="02010609060101010101" pitchFamily="49" charset="-122"/>
              </a:rPr>
              <a:t>    +: Transition period to online shopping, Chinese enterprise expansion</a:t>
            </a:r>
            <a:endParaRPr lang="en-US" altLang="zh-CN" sz="1200" dirty="0">
              <a:solidFill>
                <a:schemeClr val="accent1"/>
              </a:solidFill>
              <a:latin typeface="Times New Roman" panose="02020603050405020304" pitchFamily="18" charset="0"/>
              <a:ea typeface="楷体" panose="02010609060101010101" pitchFamily="49" charset="-122"/>
            </a:endParaRPr>
          </a:p>
          <a:p>
            <a:r>
              <a:rPr lang="en-US" altLang="zh-CN" sz="1200" dirty="0">
                <a:latin typeface="Times New Roman" panose="02020603050405020304" pitchFamily="18" charset="0"/>
                <a:ea typeface="楷体" panose="02010609060101010101" pitchFamily="49" charset="-122"/>
              </a:rPr>
              <a:t>    –: Political and economic risk, operational challenges due cultural differences</a:t>
            </a:r>
          </a:p>
        </p:txBody>
      </p:sp>
      <p:pic>
        <p:nvPicPr>
          <p:cNvPr id="8" name="图片 7">
            <a:extLst>
              <a:ext uri="{FF2B5EF4-FFF2-40B4-BE49-F238E27FC236}">
                <a16:creationId xmlns:a16="http://schemas.microsoft.com/office/drawing/2014/main" id="{E1DB4D28-9474-25F3-4916-924B3180F078}"/>
              </a:ext>
            </a:extLst>
          </p:cNvPr>
          <p:cNvPicPr>
            <a:picLocks noChangeAspect="1"/>
          </p:cNvPicPr>
          <p:nvPr/>
        </p:nvPicPr>
        <p:blipFill>
          <a:blip r:embed="rId7"/>
          <a:stretch>
            <a:fillRect/>
          </a:stretch>
        </p:blipFill>
        <p:spPr>
          <a:xfrm>
            <a:off x="181822" y="973944"/>
            <a:ext cx="5041099" cy="1967645"/>
          </a:xfrm>
          <a:prstGeom prst="rect">
            <a:avLst/>
          </a:prstGeom>
        </p:spPr>
      </p:pic>
      <p:pic>
        <p:nvPicPr>
          <p:cNvPr id="22" name="图片 21">
            <a:extLst>
              <a:ext uri="{FF2B5EF4-FFF2-40B4-BE49-F238E27FC236}">
                <a16:creationId xmlns:a16="http://schemas.microsoft.com/office/drawing/2014/main" id="{515291FF-4FAB-C3AA-AC38-E8461494EDE3}"/>
              </a:ext>
            </a:extLst>
          </p:cNvPr>
          <p:cNvPicPr>
            <a:picLocks noChangeAspect="1"/>
          </p:cNvPicPr>
          <p:nvPr/>
        </p:nvPicPr>
        <p:blipFill>
          <a:blip r:embed="rId8"/>
          <a:stretch>
            <a:fillRect/>
          </a:stretch>
        </p:blipFill>
        <p:spPr>
          <a:xfrm>
            <a:off x="118776" y="3253502"/>
            <a:ext cx="2553311" cy="1519828"/>
          </a:xfrm>
          <a:prstGeom prst="rect">
            <a:avLst/>
          </a:prstGeom>
        </p:spPr>
      </p:pic>
      <p:sp>
        <p:nvSpPr>
          <p:cNvPr id="23" name="Rectangle 6">
            <a:extLst>
              <a:ext uri="{FF2B5EF4-FFF2-40B4-BE49-F238E27FC236}">
                <a16:creationId xmlns:a16="http://schemas.microsoft.com/office/drawing/2014/main" id="{DC769558-AA9A-8B31-92B5-FDD86D5A006C}"/>
              </a:ext>
            </a:extLst>
          </p:cNvPr>
          <p:cNvSpPr/>
          <p:nvPr/>
        </p:nvSpPr>
        <p:spPr>
          <a:xfrm>
            <a:off x="360546" y="2900851"/>
            <a:ext cx="2254631" cy="37681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868223">
              <a:defRPr/>
            </a:pPr>
            <a:r>
              <a:rPr kumimoji="1" lang="en-US" altLang="zh-CN" sz="1050" b="1" dirty="0">
                <a:solidFill>
                  <a:srgbClr val="C00000"/>
                </a:solidFill>
                <a:latin typeface="Times New Roman" panose="02020603050405020304" pitchFamily="18" charset="0"/>
                <a:ea typeface="楷体" panose="02010609060101010101" pitchFamily="49" charset="-122"/>
              </a:rPr>
              <a:t>Figure: Market size of express delivery market in SEA by parcel volume</a:t>
            </a:r>
          </a:p>
        </p:txBody>
      </p:sp>
      <p:pic>
        <p:nvPicPr>
          <p:cNvPr id="28" name="图片 27">
            <a:extLst>
              <a:ext uri="{FF2B5EF4-FFF2-40B4-BE49-F238E27FC236}">
                <a16:creationId xmlns:a16="http://schemas.microsoft.com/office/drawing/2014/main" id="{A8161BB2-5124-9769-A1EA-856356C75D38}"/>
              </a:ext>
            </a:extLst>
          </p:cNvPr>
          <p:cNvPicPr>
            <a:picLocks noChangeAspect="1"/>
          </p:cNvPicPr>
          <p:nvPr/>
        </p:nvPicPr>
        <p:blipFill rotWithShape="1">
          <a:blip r:embed="rId9"/>
          <a:srcRect r="6390"/>
          <a:stretch/>
        </p:blipFill>
        <p:spPr>
          <a:xfrm>
            <a:off x="2774196" y="3240624"/>
            <a:ext cx="2499234" cy="1519828"/>
          </a:xfrm>
          <a:prstGeom prst="rect">
            <a:avLst/>
          </a:prstGeom>
        </p:spPr>
      </p:pic>
      <p:sp>
        <p:nvSpPr>
          <p:cNvPr id="29" name="Rectangle 6">
            <a:extLst>
              <a:ext uri="{FF2B5EF4-FFF2-40B4-BE49-F238E27FC236}">
                <a16:creationId xmlns:a16="http://schemas.microsoft.com/office/drawing/2014/main" id="{7A074EE6-F9E5-05ED-08D4-AC5920C20692}"/>
              </a:ext>
            </a:extLst>
          </p:cNvPr>
          <p:cNvSpPr/>
          <p:nvPr/>
        </p:nvSpPr>
        <p:spPr>
          <a:xfrm>
            <a:off x="2945578" y="2900851"/>
            <a:ext cx="2307206" cy="37681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868223">
              <a:defRPr/>
            </a:pPr>
            <a:r>
              <a:rPr kumimoji="1" lang="en-US" altLang="zh-CN" sz="1050" b="1" dirty="0">
                <a:solidFill>
                  <a:srgbClr val="C00000"/>
                </a:solidFill>
                <a:latin typeface="Times New Roman" panose="02020603050405020304" pitchFamily="18" charset="0"/>
                <a:ea typeface="楷体" panose="02010609060101010101" pitchFamily="49" charset="-122"/>
              </a:rPr>
              <a:t>Figure: Market size of express delivery market in China by parcel volume</a:t>
            </a:r>
          </a:p>
        </p:txBody>
      </p:sp>
      <p:pic>
        <p:nvPicPr>
          <p:cNvPr id="4" name="图片 3">
            <a:extLst>
              <a:ext uri="{FF2B5EF4-FFF2-40B4-BE49-F238E27FC236}">
                <a16:creationId xmlns:a16="http://schemas.microsoft.com/office/drawing/2014/main" id="{C5E0744D-2AEC-1AF5-0034-3AA31CF72710}"/>
              </a:ext>
            </a:extLst>
          </p:cNvPr>
          <p:cNvPicPr>
            <a:picLocks noChangeAspect="1"/>
          </p:cNvPicPr>
          <p:nvPr/>
        </p:nvPicPr>
        <p:blipFill>
          <a:blip r:embed="rId10"/>
          <a:stretch>
            <a:fillRect/>
          </a:stretch>
        </p:blipFill>
        <p:spPr>
          <a:xfrm>
            <a:off x="200659" y="5186752"/>
            <a:ext cx="2501712" cy="1434102"/>
          </a:xfrm>
          <a:prstGeom prst="rect">
            <a:avLst/>
          </a:prstGeom>
        </p:spPr>
      </p:pic>
      <p:sp>
        <p:nvSpPr>
          <p:cNvPr id="9" name="Rectangle 6">
            <a:extLst>
              <a:ext uri="{FF2B5EF4-FFF2-40B4-BE49-F238E27FC236}">
                <a16:creationId xmlns:a16="http://schemas.microsoft.com/office/drawing/2014/main" id="{C51E805B-D7AD-2BCD-D08D-B29672E0C77F}"/>
              </a:ext>
            </a:extLst>
          </p:cNvPr>
          <p:cNvSpPr/>
          <p:nvPr/>
        </p:nvSpPr>
        <p:spPr>
          <a:xfrm>
            <a:off x="320679" y="4789113"/>
            <a:ext cx="2536831" cy="37681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868223">
              <a:defRPr/>
            </a:pPr>
            <a:r>
              <a:rPr kumimoji="1" lang="en-US" altLang="zh-CN" sz="1050" b="1" dirty="0">
                <a:solidFill>
                  <a:srgbClr val="C00000"/>
                </a:solidFill>
                <a:latin typeface="Times New Roman" panose="02020603050405020304" pitchFamily="18" charset="0"/>
                <a:ea typeface="楷体" panose="02010609060101010101" pitchFamily="49" charset="-122"/>
              </a:rPr>
              <a:t>Figure: Market size of express delivery market in New Markets by parcel volume</a:t>
            </a:r>
          </a:p>
        </p:txBody>
      </p:sp>
      <p:pic>
        <p:nvPicPr>
          <p:cNvPr id="11" name="图片 10">
            <a:extLst>
              <a:ext uri="{FF2B5EF4-FFF2-40B4-BE49-F238E27FC236}">
                <a16:creationId xmlns:a16="http://schemas.microsoft.com/office/drawing/2014/main" id="{BCBFBF30-42F9-92BE-3E8A-B1E7F15370F2}"/>
              </a:ext>
            </a:extLst>
          </p:cNvPr>
          <p:cNvPicPr>
            <a:picLocks noChangeAspect="1"/>
          </p:cNvPicPr>
          <p:nvPr/>
        </p:nvPicPr>
        <p:blipFill>
          <a:blip r:embed="rId11"/>
          <a:stretch>
            <a:fillRect/>
          </a:stretch>
        </p:blipFill>
        <p:spPr>
          <a:xfrm>
            <a:off x="2797019" y="5188440"/>
            <a:ext cx="2592104" cy="1435687"/>
          </a:xfrm>
          <a:prstGeom prst="rect">
            <a:avLst/>
          </a:prstGeom>
        </p:spPr>
      </p:pic>
      <p:sp>
        <p:nvSpPr>
          <p:cNvPr id="12" name="Rectangle 6">
            <a:extLst>
              <a:ext uri="{FF2B5EF4-FFF2-40B4-BE49-F238E27FC236}">
                <a16:creationId xmlns:a16="http://schemas.microsoft.com/office/drawing/2014/main" id="{75FEB541-8CB0-DB3F-81CD-837803224DE9}"/>
              </a:ext>
            </a:extLst>
          </p:cNvPr>
          <p:cNvSpPr/>
          <p:nvPr/>
        </p:nvSpPr>
        <p:spPr>
          <a:xfrm>
            <a:off x="2729706" y="4799851"/>
            <a:ext cx="2691899" cy="37681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868223">
              <a:defRPr/>
            </a:pPr>
            <a:r>
              <a:rPr kumimoji="1" lang="en-US" altLang="zh-CN" sz="1050" b="1" dirty="0">
                <a:solidFill>
                  <a:srgbClr val="C00000"/>
                </a:solidFill>
                <a:latin typeface="Times New Roman" panose="02020603050405020304" pitchFamily="18" charset="0"/>
                <a:ea typeface="楷体" panose="02010609060101010101" pitchFamily="49" charset="-122"/>
              </a:rPr>
              <a:t>Figure: Market size of global and China cross-border logistics market by transaction value</a:t>
            </a:r>
          </a:p>
        </p:txBody>
      </p:sp>
    </p:spTree>
    <p:extLst>
      <p:ext uri="{BB962C8B-B14F-4D97-AF65-F5344CB8AC3E}">
        <p14:creationId xmlns:p14="http://schemas.microsoft.com/office/powerpoint/2010/main" val="3969476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a:extLst>
              <a:ext uri="{FF2B5EF4-FFF2-40B4-BE49-F238E27FC236}">
                <a16:creationId xmlns:a16="http://schemas.microsoft.com/office/drawing/2014/main" id="{33170C63-4B95-63AA-1E03-1CB032A4EE10}"/>
              </a:ext>
            </a:extLst>
          </p:cNvPr>
          <p:cNvGraphicFramePr>
            <a:graphicFrameLocks noChangeAspect="1"/>
          </p:cNvGraphicFramePr>
          <p:nvPr>
            <p:custDataLst>
              <p:tags r:id="rId2"/>
            </p:custDataLst>
            <p:extLst>
              <p:ext uri="{D42A27DB-BD31-4B8C-83A1-F6EECF244321}">
                <p14:modId xmlns:p14="http://schemas.microsoft.com/office/powerpoint/2010/main" val="204991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6" name="think-cell 幻灯片" r:id="rId5" imgW="395" imgH="396" progId="TCLayout.ActiveDocument.1">
                  <p:embed/>
                </p:oleObj>
              </mc:Choice>
              <mc:Fallback>
                <p:oleObj name="think-cell 幻灯片" r:id="rId5" imgW="395" imgH="396" progId="TCLayout.ActiveDocument.1">
                  <p:embed/>
                  <p:pic>
                    <p:nvPicPr>
                      <p:cNvPr id="4" name="对象 3" hidden="1">
                        <a:extLst>
                          <a:ext uri="{FF2B5EF4-FFF2-40B4-BE49-F238E27FC236}">
                            <a16:creationId xmlns:a16="http://schemas.microsoft.com/office/drawing/2014/main" id="{33170C63-4B95-63AA-1E03-1CB032A4EE1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标题 2">
            <a:extLst>
              <a:ext uri="{FF2B5EF4-FFF2-40B4-BE49-F238E27FC236}">
                <a16:creationId xmlns:a16="http://schemas.microsoft.com/office/drawing/2014/main" id="{45048EDB-DE11-84BB-0C1B-7A0C6049DCD3}"/>
              </a:ext>
            </a:extLst>
          </p:cNvPr>
          <p:cNvSpPr>
            <a:spLocks noGrp="1"/>
          </p:cNvSpPr>
          <p:nvPr>
            <p:ph type="title"/>
          </p:nvPr>
        </p:nvSpPr>
        <p:spPr>
          <a:xfrm>
            <a:off x="74762" y="390261"/>
            <a:ext cx="11635273" cy="470728"/>
          </a:xfrm>
        </p:spPr>
        <p:txBody>
          <a:bodyPr vert="horz"/>
          <a:lstStyle/>
          <a:p>
            <a:r>
              <a:rPr lang="en-US" altLang="zh-CN" dirty="0"/>
              <a:t>   Projecting Income Statement</a:t>
            </a:r>
            <a:endParaRPr lang="zh-CN" altLang="en-US" dirty="0"/>
          </a:p>
        </p:txBody>
      </p:sp>
      <p:sp>
        <p:nvSpPr>
          <p:cNvPr id="14" name="文本框 13">
            <a:extLst>
              <a:ext uri="{FF2B5EF4-FFF2-40B4-BE49-F238E27FC236}">
                <a16:creationId xmlns:a16="http://schemas.microsoft.com/office/drawing/2014/main" id="{6C9CC904-C560-6077-F073-BB39DC4BA499}"/>
              </a:ext>
            </a:extLst>
          </p:cNvPr>
          <p:cNvSpPr txBox="1"/>
          <p:nvPr/>
        </p:nvSpPr>
        <p:spPr>
          <a:xfrm>
            <a:off x="6586473" y="1150420"/>
            <a:ext cx="5299691" cy="430887"/>
          </a:xfrm>
          <a:prstGeom prst="rect">
            <a:avLst/>
          </a:prstGeom>
          <a:noFill/>
          <a:ln>
            <a:solidFill>
              <a:schemeClr val="accent1"/>
            </a:solidFill>
            <a:prstDash val="dash"/>
          </a:ln>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100" dirty="0">
                <a:solidFill>
                  <a:srgbClr val="000000"/>
                </a:solidFill>
                <a:latin typeface="Times New Roman"/>
                <a:ea typeface="华文楷体"/>
              </a:rPr>
              <a:t>R</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un a regression of historical costs versus sales</a:t>
            </a:r>
          </a:p>
          <a:p>
            <a:pPr marL="171450" indent="-171450">
              <a:buFont typeface="Arial" panose="020B0604020202020204" pitchFamily="34" charset="0"/>
              <a:buChar char="•"/>
              <a:defRPr/>
            </a:pPr>
            <a:r>
              <a:rPr lang="en-US" altLang="zh-CN" sz="1100" dirty="0">
                <a:solidFill>
                  <a:srgbClr val="000000"/>
                </a:solidFill>
                <a:latin typeface="Times New Roman"/>
                <a:ea typeface="华文楷体"/>
              </a:rPr>
              <a:t>Use</a:t>
            </a:r>
            <a:r>
              <a:rPr lang="zh-CN" altLang="en-US" sz="1100" dirty="0">
                <a:solidFill>
                  <a:srgbClr val="000000"/>
                </a:solidFill>
                <a:latin typeface="Times New Roman"/>
                <a:ea typeface="华文楷体"/>
              </a:rPr>
              <a:t> </a:t>
            </a:r>
            <a:r>
              <a:rPr lang="en-US" altLang="zh-CN" sz="1100" dirty="0">
                <a:solidFill>
                  <a:srgbClr val="000000"/>
                </a:solidFill>
                <a:latin typeface="Times New Roman"/>
                <a:ea typeface="华文楷体"/>
              </a:rPr>
              <a:t>ANOVA</a:t>
            </a:r>
            <a:r>
              <a:rPr lang="zh-CN" altLang="en-US" sz="1100" dirty="0">
                <a:solidFill>
                  <a:srgbClr val="000000"/>
                </a:solidFill>
                <a:latin typeface="Times New Roman"/>
                <a:ea typeface="华文楷体"/>
              </a:rPr>
              <a:t> </a:t>
            </a:r>
            <a:r>
              <a:rPr lang="en-US" altLang="zh-CN" sz="1100" dirty="0">
                <a:solidFill>
                  <a:srgbClr val="000000"/>
                </a:solidFill>
                <a:latin typeface="Times New Roman"/>
                <a:ea typeface="华文楷体"/>
              </a:rPr>
              <a:t>to</a:t>
            </a:r>
            <a:r>
              <a:rPr lang="zh-CN" altLang="en-US" sz="1100" dirty="0">
                <a:solidFill>
                  <a:srgbClr val="000000"/>
                </a:solidFill>
                <a:latin typeface="Times New Roman"/>
                <a:ea typeface="华文楷体"/>
              </a:rPr>
              <a:t> </a:t>
            </a:r>
            <a:r>
              <a:rPr lang="en" altLang="zh-CN" sz="1100" dirty="0">
                <a:solidFill>
                  <a:srgbClr val="000000"/>
                </a:solidFill>
                <a:latin typeface="Times New Roman"/>
                <a:ea typeface="华文楷体"/>
              </a:rPr>
              <a:t>assisting determination</a:t>
            </a:r>
          </a:p>
        </p:txBody>
      </p:sp>
      <p:grpSp>
        <p:nvGrpSpPr>
          <p:cNvPr id="31" name="组合 30">
            <a:extLst>
              <a:ext uri="{FF2B5EF4-FFF2-40B4-BE49-F238E27FC236}">
                <a16:creationId xmlns:a16="http://schemas.microsoft.com/office/drawing/2014/main" id="{33A73C63-6720-934C-EE92-CA6FDFF77DB4}"/>
              </a:ext>
            </a:extLst>
          </p:cNvPr>
          <p:cNvGrpSpPr/>
          <p:nvPr/>
        </p:nvGrpSpPr>
        <p:grpSpPr>
          <a:xfrm>
            <a:off x="126171" y="4010504"/>
            <a:ext cx="6182921" cy="857266"/>
            <a:chOff x="126171" y="3915504"/>
            <a:chExt cx="6182921" cy="857266"/>
          </a:xfrm>
        </p:grpSpPr>
        <p:sp>
          <p:nvSpPr>
            <p:cNvPr id="29" name="椭圆 28">
              <a:extLst>
                <a:ext uri="{FF2B5EF4-FFF2-40B4-BE49-F238E27FC236}">
                  <a16:creationId xmlns:a16="http://schemas.microsoft.com/office/drawing/2014/main" id="{2AFCB657-35CC-F3B5-6BCD-C34DD47F642C}"/>
                </a:ext>
              </a:extLst>
            </p:cNvPr>
            <p:cNvSpPr/>
            <p:nvPr/>
          </p:nvSpPr>
          <p:spPr>
            <a:xfrm>
              <a:off x="126171" y="3915504"/>
              <a:ext cx="541770" cy="545514"/>
            </a:xfrm>
            <a:prstGeom prst="ellipse">
              <a:avLst/>
            </a:prstGeom>
            <a:solidFill>
              <a:srgbClr val="F8CBA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000000"/>
                </a:solidFill>
                <a:effectLst/>
                <a:uLnTx/>
                <a:uFillTx/>
                <a:latin typeface="Times New Roman"/>
                <a:ea typeface="华文楷体"/>
                <a:cs typeface="+mn-cs"/>
              </a:endParaRPr>
            </a:p>
          </p:txBody>
        </p:sp>
        <p:sp>
          <p:nvSpPr>
            <p:cNvPr id="20" name="文本框 19">
              <a:extLst>
                <a:ext uri="{FF2B5EF4-FFF2-40B4-BE49-F238E27FC236}">
                  <a16:creationId xmlns:a16="http://schemas.microsoft.com/office/drawing/2014/main" id="{171CD41E-7FD5-758F-9AA1-A106DE64471E}"/>
                </a:ext>
              </a:extLst>
            </p:cNvPr>
            <p:cNvSpPr txBox="1"/>
            <p:nvPr/>
          </p:nvSpPr>
          <p:spPr>
            <a:xfrm>
              <a:off x="144268" y="4003329"/>
              <a:ext cx="6164824" cy="769441"/>
            </a:xfrm>
            <a:prstGeom prst="rect">
              <a:avLst/>
            </a:prstGeom>
            <a:noFill/>
            <a:ln>
              <a:solidFill>
                <a:srgbClr val="F8CBAD"/>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000000"/>
                  </a:solidFill>
                  <a:effectLst/>
                  <a:uLnTx/>
                  <a:uFillTx/>
                  <a:latin typeface="Times New Roman"/>
                  <a:ea typeface="华文楷体"/>
                  <a:cs typeface="+mn-cs"/>
                </a:rPr>
                <a:t>Gross Profit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=Total revenue</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COGS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000000"/>
                  </a:solidFill>
                  <a:effectLst/>
                  <a:uLnTx/>
                  <a:uFillTx/>
                  <a:latin typeface="Times New Roman"/>
                  <a:ea typeface="华文楷体"/>
                  <a:cs typeface="+mn-cs"/>
                </a:rPr>
                <a:t>Gross margin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Historical data has risen steadily and remained at about -11.21%</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at FY21, and -3.71% at</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FY22. </a:t>
              </a:r>
            </a:p>
            <a:p>
              <a:pPr marL="171450" indent="-171450">
                <a:buFont typeface="Wingdings" panose="05000000000000000000" pitchFamily="2" charset="2"/>
                <a:buChar char="Ø"/>
                <a:defRPr/>
              </a:pPr>
              <a:r>
                <a:rPr kumimoji="0" lang="en-US" altLang="zh-CN" sz="1100" b="0"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mn-cs"/>
                </a:rPr>
                <a:t>Rational</a:t>
              </a:r>
              <a:r>
                <a:rPr lang="en-US" altLang="zh-CN" sz="1100" dirty="0">
                  <a:solidFill>
                    <a:srgbClr val="000000"/>
                  </a:solidFill>
                  <a:latin typeface="Times New Roman" panose="02020603050405020304" pitchFamily="18" charset="0"/>
                  <a:ea typeface="楷体" panose="02010609060101010101" pitchFamily="49" charset="-122"/>
                </a:rPr>
                <a:t>:</a:t>
              </a:r>
              <a:r>
                <a:rPr lang="zh-CN" altLang="en-US" sz="1100" dirty="0">
                  <a:solidFill>
                    <a:srgbClr val="000000"/>
                  </a:solidFill>
                  <a:latin typeface="Times New Roman" panose="02020603050405020304" pitchFamily="18" charset="0"/>
                  <a:ea typeface="楷体" panose="02010609060101010101" pitchFamily="49" charset="-122"/>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higher shipping price, raw</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packaging material costs, increased promotional activity.</a:t>
              </a:r>
              <a:endPar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endParaRPr>
            </a:p>
          </p:txBody>
        </p:sp>
      </p:grpSp>
      <p:grpSp>
        <p:nvGrpSpPr>
          <p:cNvPr id="33" name="组合 32">
            <a:extLst>
              <a:ext uri="{FF2B5EF4-FFF2-40B4-BE49-F238E27FC236}">
                <a16:creationId xmlns:a16="http://schemas.microsoft.com/office/drawing/2014/main" id="{59881119-BCA7-3C1A-B639-0D35E995DA87}"/>
              </a:ext>
            </a:extLst>
          </p:cNvPr>
          <p:cNvGrpSpPr/>
          <p:nvPr/>
        </p:nvGrpSpPr>
        <p:grpSpPr>
          <a:xfrm>
            <a:off x="126171" y="5785946"/>
            <a:ext cx="5980747" cy="606939"/>
            <a:chOff x="126171" y="5732606"/>
            <a:chExt cx="5980747" cy="606939"/>
          </a:xfrm>
        </p:grpSpPr>
        <p:sp>
          <p:nvSpPr>
            <p:cNvPr id="32" name="椭圆 31">
              <a:extLst>
                <a:ext uri="{FF2B5EF4-FFF2-40B4-BE49-F238E27FC236}">
                  <a16:creationId xmlns:a16="http://schemas.microsoft.com/office/drawing/2014/main" id="{A6358E2A-7681-6909-8B0C-85253356F889}"/>
                </a:ext>
              </a:extLst>
            </p:cNvPr>
            <p:cNvSpPr/>
            <p:nvPr/>
          </p:nvSpPr>
          <p:spPr>
            <a:xfrm>
              <a:off x="126171" y="5732606"/>
              <a:ext cx="541770" cy="545514"/>
            </a:xfrm>
            <a:prstGeom prst="ellipse">
              <a:avLst/>
            </a:prstGeom>
            <a:solidFill>
              <a:srgbClr val="F8CBAD"/>
            </a:solidFill>
            <a:ln w="19050">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000000"/>
                </a:solidFill>
                <a:effectLst/>
                <a:uLnTx/>
                <a:uFillTx/>
                <a:latin typeface="Times New Roman"/>
                <a:ea typeface="华文楷体"/>
                <a:cs typeface="+mn-cs"/>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C56D0809-D408-51F3-ECB0-1783A58C47A8}"/>
                    </a:ext>
                  </a:extLst>
                </p:cNvPr>
                <p:cNvSpPr txBox="1"/>
                <p:nvPr/>
              </p:nvSpPr>
              <p:spPr>
                <a:xfrm>
                  <a:off x="216512" y="5739381"/>
                  <a:ext cx="5890406"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000000"/>
                      </a:solidFill>
                      <a:effectLst/>
                      <a:uLnTx/>
                      <a:uFillTx/>
                      <a:latin typeface="Times New Roman"/>
                      <a:ea typeface="华文楷体"/>
                      <a:cs typeface="+mn-cs"/>
                    </a:rPr>
                    <a:t>Other expense</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 = Other expense as % of COGS</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a:t>
                  </a:r>
                  <a14:m>
                    <m:oMath xmlns:m="http://schemas.openxmlformats.org/officeDocument/2006/math">
                      <m:r>
                        <a:rPr kumimoji="0" lang="en-US" altLang="zh-CN" sz="11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oMath>
                  </a14:m>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 COGS</a:t>
                  </a:r>
                  <a:endParaRPr kumimoji="0" lang="en-US" altLang="zh-CN" sz="1100" b="1" i="0" u="none" strike="noStrike" kern="1200" cap="none" spc="0" normalizeH="0" baseline="0" noProof="0" dirty="0">
                    <a:ln>
                      <a:noFill/>
                    </a:ln>
                    <a:solidFill>
                      <a:srgbClr val="000000"/>
                    </a:solidFill>
                    <a:effectLst/>
                    <a:uLnTx/>
                    <a:uFillTx/>
                    <a:latin typeface="Times New Roman"/>
                    <a:ea typeface="华文楷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000000"/>
                      </a:solidFill>
                      <a:effectLst/>
                      <a:uLnTx/>
                      <a:uFillTx/>
                      <a:latin typeface="Times New Roman"/>
                      <a:ea typeface="华文楷体"/>
                      <a:cs typeface="+mn-cs"/>
                    </a:rPr>
                    <a:t>Other expense as % of COGS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Almost stable</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0.8%.</a:t>
                  </a:r>
                </a:p>
              </p:txBody>
            </p:sp>
          </mc:Choice>
          <mc:Fallback xmlns="">
            <p:sp>
              <p:nvSpPr>
                <p:cNvPr id="22" name="文本框 21">
                  <a:extLst>
                    <a:ext uri="{FF2B5EF4-FFF2-40B4-BE49-F238E27FC236}">
                      <a16:creationId xmlns:a16="http://schemas.microsoft.com/office/drawing/2014/main" id="{C56D0809-D408-51F3-ECB0-1783A58C47A8}"/>
                    </a:ext>
                  </a:extLst>
                </p:cNvPr>
                <p:cNvSpPr txBox="1">
                  <a:spLocks noRot="1" noChangeAspect="1" noMove="1" noResize="1" noEditPoints="1" noAdjustHandles="1" noChangeArrowheads="1" noChangeShapeType="1" noTextEdit="1"/>
                </p:cNvSpPr>
                <p:nvPr/>
              </p:nvSpPr>
              <p:spPr>
                <a:xfrm>
                  <a:off x="216512" y="5739381"/>
                  <a:ext cx="5890406" cy="600164"/>
                </a:xfrm>
                <a:prstGeom prst="rect">
                  <a:avLst/>
                </a:prstGeom>
                <a:blipFill>
                  <a:blip r:embed="rId7"/>
                  <a:stretch>
                    <a:fillRect b="-606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8D1D8A2-92A7-1CCE-7456-74DC23116A43}"/>
                  </a:ext>
                </a:extLst>
              </p:cNvPr>
              <p:cNvSpPr txBox="1"/>
              <p:nvPr/>
            </p:nvSpPr>
            <p:spPr>
              <a:xfrm>
                <a:off x="6466648" y="911417"/>
                <a:ext cx="1429398"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1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𝑹</m:t>
                      </m:r>
                      <m:r>
                        <a:rPr kumimoji="0" lang="en-US" altLang="zh-CN" sz="1100" b="1" i="0" u="none" strike="noStrike" kern="1200" cap="none" spc="0" normalizeH="0" baseline="0" noProof="0" smtClean="0">
                          <a:ln>
                            <a:noFill/>
                          </a:ln>
                          <a:solidFill>
                            <a:srgbClr val="000000"/>
                          </a:solidFill>
                          <a:effectLst/>
                          <a:uLnTx/>
                          <a:uFillTx/>
                          <a:latin typeface="Cambria Math" panose="02040503050406030204" pitchFamily="18" charset="0"/>
                          <a:cs typeface="+mn-cs"/>
                        </a:rPr>
                        <m:t>𝐞𝐠𝐫𝐞𝐬𝐬𝐢𝐨𝐧</m:t>
                      </m:r>
                      <m:r>
                        <a:rPr kumimoji="0" lang="en-US" altLang="zh-CN" sz="1100" b="1"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0" lang="en-US" altLang="zh-CN" sz="1100" b="1" i="0" u="none" strike="noStrike" kern="1200" cap="none" spc="0" normalizeH="0" baseline="0" noProof="0" smtClean="0">
                          <a:ln>
                            <a:noFill/>
                          </a:ln>
                          <a:solidFill>
                            <a:srgbClr val="000000"/>
                          </a:solidFill>
                          <a:effectLst/>
                          <a:uLnTx/>
                          <a:uFillTx/>
                          <a:latin typeface="Cambria Math" panose="02040503050406030204" pitchFamily="18" charset="0"/>
                          <a:cs typeface="+mn-cs"/>
                        </a:rPr>
                        <m:t>𝐀𝐧𝐚𝐥𝐲𝐬𝐢𝐬</m:t>
                      </m:r>
                    </m:oMath>
                  </m:oMathPara>
                </a14:m>
                <a:endParaRPr kumimoji="0" lang="zh-CN" altLang="en-US" sz="1100" b="1" i="0" u="none" strike="noStrike" kern="1200" cap="none" spc="0" normalizeH="0" baseline="0" noProof="0" dirty="0">
                  <a:ln>
                    <a:noFill/>
                  </a:ln>
                  <a:solidFill>
                    <a:srgbClr val="000000"/>
                  </a:solidFill>
                  <a:effectLst/>
                  <a:uLnTx/>
                  <a:uFillTx/>
                  <a:latin typeface="Times New Roman"/>
                  <a:ea typeface="华文楷体"/>
                  <a:cs typeface="+mn-cs"/>
                </a:endParaRPr>
              </a:p>
            </p:txBody>
          </p:sp>
        </mc:Choice>
        <mc:Fallback xmlns="">
          <p:sp>
            <p:nvSpPr>
              <p:cNvPr id="39" name="文本框 38">
                <a:extLst>
                  <a:ext uri="{FF2B5EF4-FFF2-40B4-BE49-F238E27FC236}">
                    <a16:creationId xmlns:a16="http://schemas.microsoft.com/office/drawing/2014/main" id="{78D1D8A2-92A7-1CCE-7456-74DC23116A43}"/>
                  </a:ext>
                </a:extLst>
              </p:cNvPr>
              <p:cNvSpPr txBox="1">
                <a:spLocks noRot="1" noChangeAspect="1" noMove="1" noResize="1" noEditPoints="1" noAdjustHandles="1" noChangeArrowheads="1" noChangeShapeType="1" noTextEdit="1"/>
              </p:cNvSpPr>
              <p:nvPr/>
            </p:nvSpPr>
            <p:spPr>
              <a:xfrm>
                <a:off x="6466648" y="911417"/>
                <a:ext cx="1429398" cy="261610"/>
              </a:xfrm>
              <a:prstGeom prst="rect">
                <a:avLst/>
              </a:prstGeom>
              <a:blipFill>
                <a:blip r:embed="rId8"/>
                <a:stretch>
                  <a:fillRect r="-3540" b="-9524"/>
                </a:stretch>
              </a:blipFill>
            </p:spPr>
            <p:txBody>
              <a:bodyPr/>
              <a:lstStyle/>
              <a:p>
                <a:r>
                  <a:rPr lang="zh-CN" altLang="en-US">
                    <a:noFill/>
                  </a:rPr>
                  <a:t> </a:t>
                </a:r>
              </a:p>
            </p:txBody>
          </p:sp>
        </mc:Fallback>
      </mc:AlternateContent>
      <p:sp>
        <p:nvSpPr>
          <p:cNvPr id="7" name="TextBox 2">
            <a:extLst>
              <a:ext uri="{FF2B5EF4-FFF2-40B4-BE49-F238E27FC236}">
                <a16:creationId xmlns:a16="http://schemas.microsoft.com/office/drawing/2014/main" id="{F67A8706-CFEC-2E29-EC36-D21E34894162}"/>
              </a:ext>
            </a:extLst>
          </p:cNvPr>
          <p:cNvSpPr txBox="1"/>
          <p:nvPr/>
        </p:nvSpPr>
        <p:spPr>
          <a:xfrm>
            <a:off x="0" y="6663308"/>
            <a:ext cx="6242693" cy="222916"/>
          </a:xfrm>
          <a:prstGeom prst="rect">
            <a:avLst/>
          </a:prstGeom>
          <a:noFill/>
        </p:spPr>
        <p:txBody>
          <a:bodyPr wrap="square" lIns="34180" tIns="34180" rIns="34180" bIns="34180" rtlCol="0">
            <a:spAutoFit/>
          </a:bodyPr>
          <a:lstStyle/>
          <a:p>
            <a:pPr defTabSz="868223">
              <a:defRPr/>
            </a:pPr>
            <a:r>
              <a:rPr lang="en-US" altLang="zh-CN" sz="1000" i="1" dirty="0">
                <a:solidFill>
                  <a:prstClr val="black"/>
                </a:solidFill>
                <a:latin typeface="Arial" panose="020B0604020202020204" pitchFamily="34" charset="0"/>
                <a:cs typeface="Arial" panose="020B0604020202020204" pitchFamily="34" charset="0"/>
              </a:rPr>
              <a:t>Source: Annual Report</a:t>
            </a:r>
            <a:endParaRPr lang="zh-CN" altLang="en-US" sz="1000" i="1" dirty="0">
              <a:solidFill>
                <a:prstClr val="black"/>
              </a:solidFill>
              <a:latin typeface="Arial" panose="020B0604020202020204" pitchFamily="34" charset="0"/>
              <a:cs typeface="Arial" panose="020B0604020202020204" pitchFamily="34" charset="0"/>
            </a:endParaRPr>
          </a:p>
        </p:txBody>
      </p:sp>
      <p:pic>
        <p:nvPicPr>
          <p:cNvPr id="15" name="图片 14">
            <a:extLst>
              <a:ext uri="{FF2B5EF4-FFF2-40B4-BE49-F238E27FC236}">
                <a16:creationId xmlns:a16="http://schemas.microsoft.com/office/drawing/2014/main" id="{D9A45CB9-6FC3-11F2-5804-99211C0E544E}"/>
              </a:ext>
            </a:extLst>
          </p:cNvPr>
          <p:cNvPicPr>
            <a:picLocks noChangeAspect="1"/>
          </p:cNvPicPr>
          <p:nvPr/>
        </p:nvPicPr>
        <p:blipFill>
          <a:blip r:embed="rId9"/>
          <a:stretch>
            <a:fillRect/>
          </a:stretch>
        </p:blipFill>
        <p:spPr>
          <a:xfrm>
            <a:off x="133227" y="1040250"/>
            <a:ext cx="5973691" cy="1674000"/>
          </a:xfrm>
          <a:prstGeom prst="rect">
            <a:avLst/>
          </a:prstGeom>
        </p:spPr>
      </p:pic>
      <p:pic>
        <p:nvPicPr>
          <p:cNvPr id="19" name="图片 18">
            <a:extLst>
              <a:ext uri="{FF2B5EF4-FFF2-40B4-BE49-F238E27FC236}">
                <a16:creationId xmlns:a16="http://schemas.microsoft.com/office/drawing/2014/main" id="{C97F6CC4-23E0-9C80-FAC7-3A546CF74B99}"/>
              </a:ext>
            </a:extLst>
          </p:cNvPr>
          <p:cNvPicPr>
            <a:picLocks noChangeAspect="1"/>
          </p:cNvPicPr>
          <p:nvPr/>
        </p:nvPicPr>
        <p:blipFill>
          <a:blip r:embed="rId10"/>
          <a:stretch>
            <a:fillRect/>
          </a:stretch>
        </p:blipFill>
        <p:spPr>
          <a:xfrm>
            <a:off x="85680" y="5020708"/>
            <a:ext cx="6021238" cy="582938"/>
          </a:xfrm>
          <a:prstGeom prst="rect">
            <a:avLst/>
          </a:prstGeom>
        </p:spPr>
      </p:pic>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6ACC31F-259B-DA2F-E746-9DDB73579CAC}"/>
                  </a:ext>
                </a:extLst>
              </p:cNvPr>
              <p:cNvSpPr txBox="1"/>
              <p:nvPr/>
            </p:nvSpPr>
            <p:spPr>
              <a:xfrm>
                <a:off x="6329955" y="1605632"/>
                <a:ext cx="2906363"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1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𝑹𝒆𝒗𝒆𝒏𝒖𝒆</m:t>
                      </m:r>
                      <m:r>
                        <a:rPr kumimoji="0" lang="zh-CN" altLang="en-US" sz="1100" b="1"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0" lang="zh-CN" altLang="en-US" sz="1100" b="1" i="0"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1100" b="1" i="0" u="none" strike="noStrike" kern="1200" cap="none" spc="0" normalizeH="0" baseline="0" noProof="0" smtClean="0">
                          <a:ln>
                            <a:noFill/>
                          </a:ln>
                          <a:solidFill>
                            <a:srgbClr val="000000"/>
                          </a:solidFill>
                          <a:effectLst/>
                          <a:uLnTx/>
                          <a:uFillTx/>
                          <a:latin typeface="Cambria Math" panose="02040503050406030204" pitchFamily="18" charset="0"/>
                          <a:cs typeface="+mn-cs"/>
                        </a:rPr>
                        <m:t>𝟎</m:t>
                      </m:r>
                      <m:r>
                        <a:rPr kumimoji="0" lang="en-US" altLang="zh-CN" sz="1100" b="1"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1100" b="1" i="0" u="none" strike="noStrike" kern="1200" cap="none" spc="0" normalizeH="0" baseline="0" noProof="0" smtClean="0">
                          <a:ln>
                            <a:noFill/>
                          </a:ln>
                          <a:solidFill>
                            <a:srgbClr val="000000"/>
                          </a:solidFill>
                          <a:effectLst/>
                          <a:uLnTx/>
                          <a:uFillTx/>
                          <a:latin typeface="Cambria Math" panose="02040503050406030204" pitchFamily="18" charset="0"/>
                          <a:cs typeface="+mn-cs"/>
                        </a:rPr>
                        <m:t>𝟗𝟗</m:t>
                      </m:r>
                      <m:r>
                        <a:rPr kumimoji="0" lang="zh-CN" altLang="en-US" sz="1100" b="1"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0" lang="en-US" altLang="zh-CN" sz="11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zh-CN" altLang="en-US" sz="11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 </m:t>
                      </m:r>
                      <m:r>
                        <a:rPr kumimoji="0" lang="zh-CN" altLang="en-US" sz="1100" b="1" i="1" u="none" strike="noStrike" kern="1200" cap="none" spc="0" normalizeH="0" baseline="0" noProof="0">
                          <a:ln>
                            <a:noFill/>
                          </a:ln>
                          <a:solidFill>
                            <a:srgbClr val="000000"/>
                          </a:solidFill>
                          <a:effectLst/>
                          <a:uLnTx/>
                          <a:uFillTx/>
                          <a:latin typeface="Cambria Math" panose="02040503050406030204" pitchFamily="18" charset="0"/>
                          <a:cs typeface="+mn-cs"/>
                        </a:rPr>
                        <m:t>𝑪𝑶𝑮𝑺</m:t>
                      </m:r>
                      <m:r>
                        <a:rPr kumimoji="0" lang="zh-CN" altLang="en-US" sz="1100" b="1"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0" lang="en-US" altLang="zh-CN" sz="1100" b="1"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zh-CN" altLang="en-US" sz="1100" b="1"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0" lang="zh-CN" altLang="en-US" sz="1100" b="1" i="0" u="none" strike="noStrike" kern="1200" cap="none" spc="0" normalizeH="0" baseline="0" noProof="0">
                          <a:ln>
                            <a:noFill/>
                          </a:ln>
                          <a:solidFill>
                            <a:srgbClr val="000000"/>
                          </a:solidFill>
                          <a:effectLst/>
                          <a:uLnTx/>
                          <a:uFillTx/>
                          <a:latin typeface="Cambria Math" panose="02040503050406030204" pitchFamily="18" charset="0"/>
                          <a:cs typeface="+mn-cs"/>
                        </a:rPr>
                        <m:t>𝟑</m:t>
                      </m:r>
                      <m:r>
                        <a:rPr kumimoji="0" lang="en-US" altLang="zh-CN" sz="1100" b="1" i="0" u="none" strike="noStrike" kern="1200" cap="none" spc="0" normalizeH="0" baseline="0" noProof="0" smtClean="0">
                          <a:ln>
                            <a:noFill/>
                          </a:ln>
                          <a:solidFill>
                            <a:srgbClr val="000000"/>
                          </a:solidFill>
                          <a:effectLst/>
                          <a:uLnTx/>
                          <a:uFillTx/>
                          <a:latin typeface="Cambria Math" panose="02040503050406030204" pitchFamily="18" charset="0"/>
                          <a:cs typeface="+mn-cs"/>
                        </a:rPr>
                        <m:t>𝟏𝟏</m:t>
                      </m:r>
                      <m:r>
                        <a:rPr kumimoji="0" lang="en-US" altLang="zh-CN" sz="1100" b="1"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1100" b="1" i="0" u="none" strike="noStrike" kern="1200" cap="none" spc="0" normalizeH="0" baseline="0" noProof="0" smtClean="0">
                          <a:ln>
                            <a:noFill/>
                          </a:ln>
                          <a:solidFill>
                            <a:srgbClr val="000000"/>
                          </a:solidFill>
                          <a:effectLst/>
                          <a:uLnTx/>
                          <a:uFillTx/>
                          <a:latin typeface="Cambria Math" panose="02040503050406030204" pitchFamily="18" charset="0"/>
                          <a:cs typeface="+mn-cs"/>
                        </a:rPr>
                        <m:t>𝟖𝟒</m:t>
                      </m:r>
                    </m:oMath>
                  </m:oMathPara>
                </a14:m>
                <a:endParaRPr kumimoji="0" lang="en-US" altLang="zh-CN" sz="1100" b="1" i="0" u="none" strike="noStrike" kern="1200" cap="none" spc="0" normalizeH="0" baseline="0" noProof="0" dirty="0">
                  <a:ln>
                    <a:noFill/>
                  </a:ln>
                  <a:solidFill>
                    <a:srgbClr val="000000"/>
                  </a:solidFill>
                  <a:effectLst/>
                  <a:uLnTx/>
                  <a:uFillTx/>
                  <a:latin typeface="Times New Roman"/>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100" b="1" i="0" u="none" strike="noStrike" kern="1200" cap="none" spc="0" normalizeH="0" baseline="0" noProof="0" dirty="0">
                  <a:ln>
                    <a:noFill/>
                  </a:ln>
                  <a:solidFill>
                    <a:srgbClr val="000000"/>
                  </a:solidFill>
                  <a:effectLst/>
                  <a:uLnTx/>
                  <a:uFillTx/>
                  <a:latin typeface="Times New Roman"/>
                  <a:ea typeface="华文楷体"/>
                  <a:cs typeface="+mn-cs"/>
                </a:endParaRPr>
              </a:p>
            </p:txBody>
          </p:sp>
        </mc:Choice>
        <mc:Fallback xmlns="">
          <p:sp>
            <p:nvSpPr>
              <p:cNvPr id="21" name="文本框 20">
                <a:extLst>
                  <a:ext uri="{FF2B5EF4-FFF2-40B4-BE49-F238E27FC236}">
                    <a16:creationId xmlns:a16="http://schemas.microsoft.com/office/drawing/2014/main" id="{B6ACC31F-259B-DA2F-E746-9DDB73579CAC}"/>
                  </a:ext>
                </a:extLst>
              </p:cNvPr>
              <p:cNvSpPr txBox="1">
                <a:spLocks noRot="1" noChangeAspect="1" noMove="1" noResize="1" noEditPoints="1" noAdjustHandles="1" noChangeArrowheads="1" noChangeShapeType="1" noTextEdit="1"/>
              </p:cNvSpPr>
              <p:nvPr/>
            </p:nvSpPr>
            <p:spPr>
              <a:xfrm>
                <a:off x="6329955" y="1605632"/>
                <a:ext cx="2906363" cy="430887"/>
              </a:xfrm>
              <a:prstGeom prst="rect">
                <a:avLst/>
              </a:prstGeom>
              <a:blipFill>
                <a:blip r:embed="rId11"/>
                <a:stretch>
                  <a:fillRect/>
                </a:stretch>
              </a:blipFill>
            </p:spPr>
            <p:txBody>
              <a:bodyPr/>
              <a:lstStyle/>
              <a:p>
                <a:r>
                  <a:rPr lang="zh-CN" altLang="en-US">
                    <a:noFill/>
                  </a:rPr>
                  <a:t> </a:t>
                </a:r>
              </a:p>
            </p:txBody>
          </p:sp>
        </mc:Fallback>
      </mc:AlternateContent>
      <p:pic>
        <p:nvPicPr>
          <p:cNvPr id="25" name="图片 24">
            <a:extLst>
              <a:ext uri="{FF2B5EF4-FFF2-40B4-BE49-F238E27FC236}">
                <a16:creationId xmlns:a16="http://schemas.microsoft.com/office/drawing/2014/main" id="{B246E5A9-FAB9-E31D-522F-79A47DD1D2E7}"/>
              </a:ext>
            </a:extLst>
          </p:cNvPr>
          <p:cNvPicPr>
            <a:picLocks noChangeAspect="1"/>
          </p:cNvPicPr>
          <p:nvPr/>
        </p:nvPicPr>
        <p:blipFill>
          <a:blip r:embed="rId12"/>
          <a:stretch>
            <a:fillRect/>
          </a:stretch>
        </p:blipFill>
        <p:spPr>
          <a:xfrm>
            <a:off x="122432" y="2833351"/>
            <a:ext cx="5973568" cy="971193"/>
          </a:xfrm>
          <a:prstGeom prst="rect">
            <a:avLst/>
          </a:prstGeom>
        </p:spPr>
      </p:pic>
      <p:pic>
        <p:nvPicPr>
          <p:cNvPr id="28" name="图片 27">
            <a:extLst>
              <a:ext uri="{FF2B5EF4-FFF2-40B4-BE49-F238E27FC236}">
                <a16:creationId xmlns:a16="http://schemas.microsoft.com/office/drawing/2014/main" id="{76BC2F5D-C55D-C9BB-7DCE-49EE4B4AFFEF}"/>
              </a:ext>
            </a:extLst>
          </p:cNvPr>
          <p:cNvPicPr>
            <a:picLocks noChangeAspect="1"/>
          </p:cNvPicPr>
          <p:nvPr/>
        </p:nvPicPr>
        <p:blipFill>
          <a:blip r:embed="rId13"/>
          <a:stretch>
            <a:fillRect/>
          </a:stretch>
        </p:blipFill>
        <p:spPr>
          <a:xfrm>
            <a:off x="6556609" y="1796420"/>
            <a:ext cx="4846320" cy="2293605"/>
          </a:xfrm>
          <a:prstGeom prst="rect">
            <a:avLst/>
          </a:prstGeom>
        </p:spPr>
      </p:pic>
      <p:pic>
        <p:nvPicPr>
          <p:cNvPr id="34" name="图片 33">
            <a:extLst>
              <a:ext uri="{FF2B5EF4-FFF2-40B4-BE49-F238E27FC236}">
                <a16:creationId xmlns:a16="http://schemas.microsoft.com/office/drawing/2014/main" id="{DBB8F026-7484-8905-50AA-377DAAA7C4A8}"/>
              </a:ext>
            </a:extLst>
          </p:cNvPr>
          <p:cNvPicPr>
            <a:picLocks noChangeAspect="1"/>
          </p:cNvPicPr>
          <p:nvPr/>
        </p:nvPicPr>
        <p:blipFill>
          <a:blip r:embed="rId14"/>
          <a:stretch>
            <a:fillRect/>
          </a:stretch>
        </p:blipFill>
        <p:spPr>
          <a:xfrm>
            <a:off x="6556609" y="4340780"/>
            <a:ext cx="4846320" cy="2298156"/>
          </a:xfrm>
          <a:prstGeom prst="rect">
            <a:avLst/>
          </a:prstGeom>
        </p:spPr>
      </p:pic>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EF354BDB-9F8F-D3B5-EFBB-5FA6684E3342}"/>
                  </a:ext>
                </a:extLst>
              </p:cNvPr>
              <p:cNvSpPr txBox="1"/>
              <p:nvPr/>
            </p:nvSpPr>
            <p:spPr>
              <a:xfrm>
                <a:off x="6384383" y="4129688"/>
                <a:ext cx="2797506" cy="261610"/>
              </a:xfrm>
              <a:prstGeom prst="rect">
                <a:avLst/>
              </a:prstGeom>
              <a:noFill/>
            </p:spPr>
            <p:txBody>
              <a:bodyPr wrap="square">
                <a:spAutoFit/>
              </a:bodyPr>
              <a:lstStyle>
                <a:defPPr>
                  <a:defRPr lang="en-CN"/>
                </a:defPPr>
                <a:lvl1pPr>
                  <a:defRPr sz="1100" b="1" i="1">
                    <a:latin typeface="Cambria Math" panose="02040503050406030204" pitchFamily="18" charset="0"/>
                  </a:defRPr>
                </a:lvl1pPr>
              </a:lstStyle>
              <a:p>
                <a:pPr lvl="0">
                  <a:defRPr/>
                </a:pPr>
                <a14:m>
                  <m:oMathPara xmlns:m="http://schemas.openxmlformats.org/officeDocument/2006/math">
                    <m:oMathParaPr>
                      <m:jc m:val="centerGroup"/>
                    </m:oMathParaPr>
                    <m:oMath xmlns:m="http://schemas.openxmlformats.org/officeDocument/2006/math">
                      <m:r>
                        <a:rPr kumimoji="0" lang="zh-CN" altLang="en-US" sz="11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𝑹𝒆𝒗𝒆𝒏𝒖𝒆</m:t>
                      </m:r>
                      <m:r>
                        <a:rPr kumimoji="0" lang="zh-CN" altLang="en-US" sz="1100" b="1"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0" lang="en-US" altLang="zh-CN" sz="11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𝟓</m:t>
                      </m:r>
                      <m:r>
                        <a:rPr kumimoji="0" lang="en-US" altLang="zh-CN" sz="11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11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𝟗𝟓</m:t>
                      </m:r>
                      <m:r>
                        <a:rPr kumimoji="0" lang="zh-CN" altLang="en-US" sz="1100" b="1"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0" lang="en-US" altLang="zh-CN" sz="11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zh-CN" altLang="en-US" sz="11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 </m:t>
                      </m:r>
                      <m:r>
                        <a:rPr kumimoji="0" lang="zh-CN" altLang="en-US" sz="1100" b="1" i="1" u="none" strike="noStrike" kern="1200" cap="none" spc="0" normalizeH="0" baseline="0" noProof="0">
                          <a:ln>
                            <a:noFill/>
                          </a:ln>
                          <a:solidFill>
                            <a:srgbClr val="000000"/>
                          </a:solidFill>
                          <a:effectLst/>
                          <a:uLnTx/>
                          <a:uFillTx/>
                          <a:latin typeface="Cambria Math" panose="02040503050406030204" pitchFamily="18" charset="0"/>
                          <a:cs typeface="+mn-cs"/>
                        </a:rPr>
                        <m:t>𝑺𝑮</m:t>
                      </m:r>
                      <m:r>
                        <m:rPr>
                          <m:lit/>
                        </m:rPr>
                        <a:rPr kumimoji="0" lang="zh-CN" altLang="en-US" sz="1100" b="1" i="1" u="none" strike="noStrike" kern="1200" cap="none" spc="0" normalizeH="0" baseline="0" noProof="0">
                          <a:ln>
                            <a:noFill/>
                          </a:ln>
                          <a:solidFill>
                            <a:srgbClr val="000000"/>
                          </a:solidFill>
                          <a:effectLst/>
                          <a:uLnTx/>
                          <a:uFillTx/>
                          <a:latin typeface="Cambria Math" panose="02040503050406030204" pitchFamily="18" charset="0"/>
                          <a:cs typeface="+mn-cs"/>
                        </a:rPr>
                        <m:t>&amp;</m:t>
                      </m:r>
                      <m:r>
                        <a:rPr kumimoji="0" lang="zh-CN" altLang="en-US" sz="11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r>
                        <a:rPr kumimoji="0" lang="zh-CN" altLang="en-US" sz="1100" b="1"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lang="zh-CN" altLang="en-US">
                          <a:solidFill>
                            <a:srgbClr val="000000"/>
                          </a:solidFill>
                          <a:latin typeface="Cambria Math" panose="02040503050406030204" pitchFamily="18" charset="0"/>
                        </a:rPr>
                        <m:t>−</m:t>
                      </m:r>
                      <m:r>
                        <a:rPr lang="zh-CN" altLang="en-US" b="1" i="1" smtClean="0">
                          <a:solidFill>
                            <a:srgbClr val="000000"/>
                          </a:solidFill>
                          <a:latin typeface="Cambria Math" panose="02040503050406030204" pitchFamily="18" charset="0"/>
                        </a:rPr>
                        <m:t> </m:t>
                      </m:r>
                      <m:r>
                        <a:rPr lang="en-US" altLang="zh-CN">
                          <a:solidFill>
                            <a:srgbClr val="000000"/>
                          </a:solidFill>
                          <a:latin typeface="Cambria Math" panose="02040503050406030204" pitchFamily="18" charset="0"/>
                        </a:rPr>
                        <m:t>𝟓𝟖𝟒</m:t>
                      </m:r>
                      <m:r>
                        <a:rPr lang="zh-CN" altLang="en-US">
                          <a:solidFill>
                            <a:srgbClr val="000000"/>
                          </a:solidFill>
                          <a:latin typeface="Cambria Math" panose="02040503050406030204" pitchFamily="18" charset="0"/>
                        </a:rPr>
                        <m:t>.</m:t>
                      </m:r>
                      <m:r>
                        <a:rPr lang="en-US" altLang="zh-CN">
                          <a:solidFill>
                            <a:srgbClr val="000000"/>
                          </a:solidFill>
                          <a:latin typeface="Cambria Math" panose="02040503050406030204" pitchFamily="18" charset="0"/>
                        </a:rPr>
                        <m:t>𝟓</m:t>
                      </m:r>
                      <m:r>
                        <a:rPr lang="en-US" altLang="zh-CN" b="1" i="1" smtClean="0">
                          <a:solidFill>
                            <a:srgbClr val="000000"/>
                          </a:solidFill>
                          <a:latin typeface="Cambria Math" panose="02040503050406030204" pitchFamily="18" charset="0"/>
                        </a:rPr>
                        <m:t>𝟑</m:t>
                      </m:r>
                    </m:oMath>
                  </m:oMathPara>
                </a14:m>
                <a:endPar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ea typeface="华文楷体"/>
                  <a:cs typeface="+mn-cs"/>
                </a:endParaRPr>
              </a:p>
            </p:txBody>
          </p:sp>
        </mc:Choice>
        <mc:Fallback xmlns="">
          <p:sp>
            <p:nvSpPr>
              <p:cNvPr id="35" name="文本框 34">
                <a:extLst>
                  <a:ext uri="{FF2B5EF4-FFF2-40B4-BE49-F238E27FC236}">
                    <a16:creationId xmlns:a16="http://schemas.microsoft.com/office/drawing/2014/main" id="{EF354BDB-9F8F-D3B5-EFBB-5FA6684E3342}"/>
                  </a:ext>
                </a:extLst>
              </p:cNvPr>
              <p:cNvSpPr txBox="1">
                <a:spLocks noRot="1" noChangeAspect="1" noMove="1" noResize="1" noEditPoints="1" noAdjustHandles="1" noChangeArrowheads="1" noChangeShapeType="1" noTextEdit="1"/>
              </p:cNvSpPr>
              <p:nvPr/>
            </p:nvSpPr>
            <p:spPr>
              <a:xfrm>
                <a:off x="6384383" y="4129688"/>
                <a:ext cx="2797506" cy="261610"/>
              </a:xfrm>
              <a:prstGeom prst="rect">
                <a:avLst/>
              </a:prstGeom>
              <a:blipFill>
                <a:blip r:embed="rId15"/>
                <a:stretch>
                  <a:fillRect b="-90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0182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对象 13" hidden="1">
            <a:extLst>
              <a:ext uri="{FF2B5EF4-FFF2-40B4-BE49-F238E27FC236}">
                <a16:creationId xmlns:a16="http://schemas.microsoft.com/office/drawing/2014/main" id="{A1AB9C83-CC1F-7E60-C249-5DE6AF9A38EF}"/>
              </a:ext>
            </a:extLst>
          </p:cNvPr>
          <p:cNvGraphicFramePr>
            <a:graphicFrameLocks noChangeAspect="1"/>
          </p:cNvGraphicFramePr>
          <p:nvPr>
            <p:custDataLst>
              <p:tags r:id="rId2"/>
            </p:custDataLst>
            <p:extLst>
              <p:ext uri="{D42A27DB-BD31-4B8C-83A1-F6EECF244321}">
                <p14:modId xmlns:p14="http://schemas.microsoft.com/office/powerpoint/2010/main" val="1735411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0" name="think-cell 幻灯片" r:id="rId4" imgW="395" imgH="396" progId="TCLayout.ActiveDocument.1">
                  <p:embed/>
                </p:oleObj>
              </mc:Choice>
              <mc:Fallback>
                <p:oleObj name="think-cell 幻灯片" r:id="rId4" imgW="395" imgH="396" progId="TCLayout.ActiveDocument.1">
                  <p:embed/>
                  <p:pic>
                    <p:nvPicPr>
                      <p:cNvPr id="14" name="对象 13" hidden="1">
                        <a:extLst>
                          <a:ext uri="{FF2B5EF4-FFF2-40B4-BE49-F238E27FC236}">
                            <a16:creationId xmlns:a16="http://schemas.microsoft.com/office/drawing/2014/main" id="{A1AB9C83-CC1F-7E60-C249-5DE6AF9A38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标题 2">
            <a:extLst>
              <a:ext uri="{FF2B5EF4-FFF2-40B4-BE49-F238E27FC236}">
                <a16:creationId xmlns:a16="http://schemas.microsoft.com/office/drawing/2014/main" id="{057EF98E-C2EE-2774-EE35-3D9FE033B1E1}"/>
              </a:ext>
            </a:extLst>
          </p:cNvPr>
          <p:cNvSpPr>
            <a:spLocks noGrp="1"/>
          </p:cNvSpPr>
          <p:nvPr>
            <p:ph type="title"/>
          </p:nvPr>
        </p:nvSpPr>
        <p:spPr>
          <a:xfrm>
            <a:off x="74763" y="388308"/>
            <a:ext cx="11634788" cy="469900"/>
          </a:xfrm>
        </p:spPr>
        <p:txBody>
          <a:bodyPr vert="horz"/>
          <a:lstStyle/>
          <a:p>
            <a:r>
              <a:rPr lang="en-US" altLang="zh-CN" dirty="0"/>
              <a:t>   Projecting Income Statement</a:t>
            </a:r>
            <a:endParaRPr lang="zh-CN" altLang="en-US" dirty="0"/>
          </a:p>
        </p:txBody>
      </p:sp>
      <p:sp>
        <p:nvSpPr>
          <p:cNvPr id="2" name="椭圆 1">
            <a:extLst>
              <a:ext uri="{FF2B5EF4-FFF2-40B4-BE49-F238E27FC236}">
                <a16:creationId xmlns:a16="http://schemas.microsoft.com/office/drawing/2014/main" id="{B1278B72-960D-E7AB-7BBB-0DB3008788B3}"/>
              </a:ext>
            </a:extLst>
          </p:cNvPr>
          <p:cNvSpPr/>
          <p:nvPr/>
        </p:nvSpPr>
        <p:spPr>
          <a:xfrm>
            <a:off x="5520292" y="909368"/>
            <a:ext cx="541770" cy="545514"/>
          </a:xfrm>
          <a:prstGeom prst="ellipse">
            <a:avLst/>
          </a:prstGeom>
          <a:solidFill>
            <a:srgbClr val="F8CBAD"/>
          </a:solidFill>
          <a:ln w="19050">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000000"/>
              </a:solidFill>
              <a:effectLst/>
              <a:uLnTx/>
              <a:uFillTx/>
              <a:latin typeface="Times New Roman"/>
              <a:ea typeface="华文楷体"/>
              <a:cs typeface="+mn-cs"/>
            </a:endParaRPr>
          </a:p>
        </p:txBody>
      </p:sp>
      <p:sp>
        <p:nvSpPr>
          <p:cNvPr id="21" name="文本框 20">
            <a:extLst>
              <a:ext uri="{FF2B5EF4-FFF2-40B4-BE49-F238E27FC236}">
                <a16:creationId xmlns:a16="http://schemas.microsoft.com/office/drawing/2014/main" id="{07E41120-AF76-CBE7-B34C-9E50084C61A1}"/>
              </a:ext>
            </a:extLst>
          </p:cNvPr>
          <p:cNvSpPr txBox="1"/>
          <p:nvPr/>
        </p:nvSpPr>
        <p:spPr>
          <a:xfrm>
            <a:off x="5674404" y="894949"/>
            <a:ext cx="5245507" cy="769441"/>
          </a:xfrm>
          <a:prstGeom prst="rect">
            <a:avLst/>
          </a:prstGeom>
          <a:noFill/>
        </p:spPr>
        <p:txBody>
          <a:bodyPr wrap="square">
            <a:spAutoFit/>
          </a:bodyPr>
          <a:lstStyle>
            <a:defPPr>
              <a:defRPr lang="en-CN"/>
            </a:defPPr>
            <a:lvl1pPr>
              <a:defRPr sz="1100" b="1"/>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000000"/>
                </a:solidFill>
                <a:effectLst/>
                <a:uLnTx/>
                <a:uFillTx/>
                <a:latin typeface="Times New Roman"/>
                <a:ea typeface="华文楷体"/>
                <a:cs typeface="+mn-cs"/>
              </a:rPr>
              <a:t>EBIT</a:t>
            </a:r>
            <a:r>
              <a:rPr kumimoji="0" lang="zh-CN" altLang="en-US" sz="1100" b="1"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1" i="0" u="none" strike="noStrike" kern="1200" cap="none" spc="0" normalizeH="0" baseline="0" noProof="0" dirty="0">
                <a:ln>
                  <a:noFill/>
                </a:ln>
                <a:solidFill>
                  <a:srgbClr val="000000"/>
                </a:solidFill>
                <a:effectLst/>
                <a:uLnTx/>
                <a:uFillTx/>
                <a:latin typeface="Times New Roman"/>
                <a:ea typeface="华文楷体"/>
                <a:cs typeface="+mn-cs"/>
              </a:rPr>
              <a:t>=</a:t>
            </a:r>
            <a:r>
              <a:rPr kumimoji="0" lang="zh-CN" altLang="en-US" sz="1100" b="1"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Gross</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Profit</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SG&amp;A</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Other</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Expense.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b="0" dirty="0">
                <a:solidFill>
                  <a:srgbClr val="000000"/>
                </a:solidFill>
                <a:latin typeface="Times New Roman"/>
                <a:ea typeface="华文楷体"/>
              </a:rPr>
              <a:t>-1030.59</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 at FY25.</a:t>
            </a:r>
            <a:endParaRPr kumimoji="0" lang="zh-CN" altLang="zh-CN" sz="1100" b="1" i="0" u="none" strike="noStrike" kern="1200" cap="none" spc="0" normalizeH="0" baseline="0" noProof="0" dirty="0">
              <a:ln>
                <a:noFill/>
              </a:ln>
              <a:solidFill>
                <a:srgbClr val="000000"/>
              </a:solidFill>
              <a:effectLst/>
              <a:uLnTx/>
              <a:uFillTx/>
              <a:latin typeface="Times New Roman"/>
              <a:ea typeface="华文楷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000000"/>
                </a:solidFill>
                <a:effectLst/>
                <a:uLnTx/>
                <a:uFillTx/>
                <a:latin typeface="Times New Roman"/>
                <a:ea typeface="华文楷体"/>
                <a:cs typeface="+mn-cs"/>
              </a:rPr>
              <a:t>EBIT Margin</a:t>
            </a:r>
            <a:endParaRPr kumimoji="0" lang="zh-CN" altLang="zh-CN" sz="1100" b="1" i="0" u="none" strike="noStrike" kern="1200" cap="none" spc="0" normalizeH="0" baseline="0" noProof="0" dirty="0">
              <a:ln>
                <a:noFill/>
              </a:ln>
              <a:solidFill>
                <a:srgbClr val="000000"/>
              </a:solidFill>
              <a:effectLst/>
              <a:uLnTx/>
              <a:uFillTx/>
              <a:latin typeface="Times New Roman"/>
              <a:ea typeface="华文楷体"/>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Projecting</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 </a:t>
            </a:r>
            <a:r>
              <a:rPr lang="en-US" altLang="zh-CN" b="0" dirty="0">
                <a:solidFill>
                  <a:srgbClr val="000000"/>
                </a:solidFill>
                <a:latin typeface="Times New Roman"/>
                <a:ea typeface="华文楷体"/>
              </a:rPr>
              <a:t>8.19</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a:t>
            </a:r>
            <a:endParaRPr kumimoji="0" lang="zh-CN" altLang="zh-CN" sz="1100" b="0" i="0" u="none" strike="noStrike" kern="1200" cap="none" spc="0" normalizeH="0" baseline="0" noProof="0" dirty="0">
              <a:ln>
                <a:noFill/>
              </a:ln>
              <a:solidFill>
                <a:srgbClr val="000000"/>
              </a:solidFill>
              <a:effectLst/>
              <a:uLnTx/>
              <a:uFillTx/>
              <a:latin typeface="Times New Roman"/>
              <a:ea typeface="华文楷体"/>
              <a:cs typeface="+mn-cs"/>
            </a:endParaRPr>
          </a:p>
        </p:txBody>
      </p:sp>
      <p:sp>
        <p:nvSpPr>
          <p:cNvPr id="3" name="椭圆 2">
            <a:extLst>
              <a:ext uri="{FF2B5EF4-FFF2-40B4-BE49-F238E27FC236}">
                <a16:creationId xmlns:a16="http://schemas.microsoft.com/office/drawing/2014/main" id="{482871BB-3720-2901-5507-0A9E13DC6C03}"/>
              </a:ext>
            </a:extLst>
          </p:cNvPr>
          <p:cNvSpPr/>
          <p:nvPr/>
        </p:nvSpPr>
        <p:spPr>
          <a:xfrm>
            <a:off x="5520292" y="1639545"/>
            <a:ext cx="541770" cy="545514"/>
          </a:xfrm>
          <a:prstGeom prst="ellipse">
            <a:avLst/>
          </a:prstGeom>
          <a:solidFill>
            <a:srgbClr val="F8CBAD"/>
          </a:solidFill>
          <a:ln w="19050">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000000"/>
              </a:solidFill>
              <a:effectLst/>
              <a:uLnTx/>
              <a:uFillTx/>
              <a:latin typeface="Times New Roman"/>
              <a:ea typeface="华文楷体"/>
              <a:cs typeface="+mn-cs"/>
            </a:endParaRPr>
          </a:p>
        </p:txBody>
      </p:sp>
      <p:sp>
        <p:nvSpPr>
          <p:cNvPr id="23" name="文本框 22">
            <a:extLst>
              <a:ext uri="{FF2B5EF4-FFF2-40B4-BE49-F238E27FC236}">
                <a16:creationId xmlns:a16="http://schemas.microsoft.com/office/drawing/2014/main" id="{D6B214AB-1675-BE59-D46E-EBEB4A8A92C7}"/>
              </a:ext>
            </a:extLst>
          </p:cNvPr>
          <p:cNvSpPr txBox="1"/>
          <p:nvPr/>
        </p:nvSpPr>
        <p:spPr>
          <a:xfrm>
            <a:off x="5653683" y="1736960"/>
            <a:ext cx="5744023" cy="600164"/>
          </a:xfrm>
          <a:prstGeom prst="rect">
            <a:avLst/>
          </a:prstGeom>
          <a:noFill/>
        </p:spPr>
        <p:txBody>
          <a:bodyPr wrap="square">
            <a:spAutoFit/>
          </a:bodyPr>
          <a:lstStyle>
            <a:defPPr>
              <a:defRPr lang="en-CN"/>
            </a:defPPr>
            <a:lvl1pPr>
              <a:defRPr sz="1100" b="1"/>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000000"/>
                </a:solidFill>
                <a:effectLst/>
                <a:uLnTx/>
                <a:uFillTx/>
                <a:latin typeface="Times New Roman"/>
                <a:ea typeface="华文楷体"/>
                <a:cs typeface="+mn-cs"/>
              </a:rPr>
              <a:t>Non-operating Income. (Expense.)</a:t>
            </a:r>
            <a:endParaRPr kumimoji="0" lang="zh-CN" altLang="zh-CN" sz="1100" b="1" i="0" u="none" strike="noStrike" kern="1200" cap="none" spc="0" normalizeH="0" baseline="0" noProof="0" dirty="0">
              <a:ln>
                <a:noFill/>
              </a:ln>
              <a:solidFill>
                <a:srgbClr val="000000"/>
              </a:solidFill>
              <a:effectLst/>
              <a:uLnTx/>
              <a:uFillTx/>
              <a:latin typeface="Times New Roman"/>
              <a:ea typeface="华文楷体"/>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Interest and Invest Income, Interest Expense,</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Other Non-Operating Inc. (Exp.):</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Almost constant.</a:t>
            </a:r>
            <a:endParaRPr kumimoji="0" lang="zh-CN" altLang="zh-CN" sz="1100" b="0" i="0" u="none" strike="noStrike" kern="1200" cap="none" spc="0" normalizeH="0" baseline="0" noProof="0" dirty="0">
              <a:ln>
                <a:noFill/>
              </a:ln>
              <a:solidFill>
                <a:srgbClr val="000000"/>
              </a:solidFill>
              <a:effectLst/>
              <a:uLnTx/>
              <a:uFillTx/>
              <a:latin typeface="Times New Roman"/>
              <a:ea typeface="华文楷体"/>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100" b="0" i="0" u="none" strike="noStrike" kern="1200" cap="none" spc="0" normalizeH="0" baseline="0" noProof="0" dirty="0">
                <a:ln>
                  <a:noFill/>
                </a:ln>
                <a:solidFill>
                  <a:srgbClr val="FFFFFF">
                    <a:lumMod val="65000"/>
                  </a:srgbClr>
                </a:solidFill>
                <a:effectLst/>
                <a:uLnTx/>
                <a:uFillTx/>
                <a:latin typeface="Times New Roman"/>
                <a:ea typeface="华文楷体"/>
                <a:cs typeface="+mn-cs"/>
              </a:rPr>
              <a:t>Income(Loss) from Affiliates, Currency Exchange Gains (Loss) : are ignored</a:t>
            </a:r>
            <a:endParaRPr kumimoji="0" lang="zh-CN" altLang="zh-CN" sz="1100" b="1" i="0" u="none" strike="noStrike" kern="1200" cap="none" spc="0" normalizeH="0" baseline="0" noProof="0" dirty="0">
              <a:ln>
                <a:noFill/>
              </a:ln>
              <a:solidFill>
                <a:srgbClr val="FFFFFF">
                  <a:lumMod val="65000"/>
                </a:srgbClr>
              </a:solidFill>
              <a:effectLst/>
              <a:uLnTx/>
              <a:uFillTx/>
              <a:latin typeface="Times New Roman"/>
              <a:ea typeface="华文楷体"/>
              <a:cs typeface="+mn-cs"/>
            </a:endParaRPr>
          </a:p>
        </p:txBody>
      </p:sp>
      <p:sp>
        <p:nvSpPr>
          <p:cNvPr id="5" name="椭圆 4">
            <a:extLst>
              <a:ext uri="{FF2B5EF4-FFF2-40B4-BE49-F238E27FC236}">
                <a16:creationId xmlns:a16="http://schemas.microsoft.com/office/drawing/2014/main" id="{9E3D3D50-4E60-6FF5-13EE-22DB31CAAB97}"/>
              </a:ext>
            </a:extLst>
          </p:cNvPr>
          <p:cNvSpPr/>
          <p:nvPr/>
        </p:nvSpPr>
        <p:spPr>
          <a:xfrm>
            <a:off x="5516152" y="2502587"/>
            <a:ext cx="541770" cy="545514"/>
          </a:xfrm>
          <a:prstGeom prst="ellipse">
            <a:avLst/>
          </a:prstGeom>
          <a:solidFill>
            <a:srgbClr val="F8CBAD"/>
          </a:solidFill>
          <a:ln w="19050">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000000"/>
              </a:solidFill>
              <a:effectLst/>
              <a:uLnTx/>
              <a:uFillTx/>
              <a:latin typeface="Times New Roman"/>
              <a:ea typeface="华文楷体"/>
              <a:cs typeface="+mn-cs"/>
            </a:endParaRPr>
          </a:p>
        </p:txBody>
      </p:sp>
      <p:sp>
        <p:nvSpPr>
          <p:cNvPr id="25" name="文本框 24">
            <a:extLst>
              <a:ext uri="{FF2B5EF4-FFF2-40B4-BE49-F238E27FC236}">
                <a16:creationId xmlns:a16="http://schemas.microsoft.com/office/drawing/2014/main" id="{A5E85B21-50F8-19F9-43C0-8D96AFF0C499}"/>
              </a:ext>
            </a:extLst>
          </p:cNvPr>
          <p:cNvSpPr txBox="1"/>
          <p:nvPr/>
        </p:nvSpPr>
        <p:spPr>
          <a:xfrm>
            <a:off x="5659043" y="2502587"/>
            <a:ext cx="5744023" cy="769441"/>
          </a:xfrm>
          <a:prstGeom prst="rect">
            <a:avLst/>
          </a:prstGeom>
          <a:noFill/>
        </p:spPr>
        <p:txBody>
          <a:bodyPr wrap="square">
            <a:spAutoFit/>
          </a:bodyPr>
          <a:lstStyle>
            <a:defPPr>
              <a:defRPr lang="en-CN"/>
            </a:defPPr>
            <a:lvl1pPr>
              <a:defRPr sz="1100" b="1"/>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000000"/>
                </a:solidFill>
                <a:effectLst/>
                <a:uLnTx/>
                <a:uFillTx/>
                <a:latin typeface="Times New Roman"/>
                <a:ea typeface="华文楷体"/>
                <a:cs typeface="+mn-cs"/>
              </a:rPr>
              <a:t>Abnormal Losses (Gains)</a:t>
            </a:r>
            <a:endParaRPr kumimoji="0" lang="zh-CN" altLang="zh-CN" sz="1100" b="1" i="0" u="none" strike="noStrike" kern="1200" cap="none" spc="0" normalizeH="0" baseline="0" noProof="0" dirty="0">
              <a:ln>
                <a:noFill/>
              </a:ln>
              <a:solidFill>
                <a:srgbClr val="000000"/>
              </a:solidFill>
              <a:effectLst/>
              <a:uLnTx/>
              <a:uFillTx/>
              <a:latin typeface="Times New Roman"/>
              <a:ea typeface="华文楷体"/>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Asset </a:t>
            </a:r>
            <a:r>
              <a:rPr kumimoji="0" lang="en-US" altLang="zh-CN" sz="1100" b="0" i="0" u="none" strike="noStrike" kern="1200" cap="none" spc="0" normalizeH="0" baseline="0" noProof="0" dirty="0" err="1">
                <a:ln>
                  <a:noFill/>
                </a:ln>
                <a:solidFill>
                  <a:srgbClr val="000000"/>
                </a:solidFill>
                <a:effectLst/>
                <a:uLnTx/>
                <a:uFillTx/>
                <a:latin typeface="Times New Roman"/>
                <a:ea typeface="华文楷体"/>
                <a:cs typeface="+mn-cs"/>
              </a:rPr>
              <a:t>Writedown</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 Other Unusual Items:</a:t>
            </a:r>
            <a:r>
              <a:rPr kumimoji="0" lang="en-US" altLang="zh-CN" sz="1100" b="1"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Almost constant.</a:t>
            </a:r>
            <a:endParaRPr kumimoji="0" lang="zh-CN" altLang="zh-CN" sz="1100" b="1" i="0" u="none" strike="noStrike" kern="1200" cap="none" spc="0" normalizeH="0" baseline="0" noProof="0" dirty="0">
              <a:ln>
                <a:noFill/>
              </a:ln>
              <a:solidFill>
                <a:srgbClr val="000000"/>
              </a:solidFill>
              <a:effectLst/>
              <a:uLnTx/>
              <a:uFillTx/>
              <a:latin typeface="Times New Roman"/>
              <a:ea typeface="华文楷体"/>
              <a:cs typeface="+mn-cs"/>
            </a:endParaRPr>
          </a:p>
          <a:p>
            <a:pPr marL="171450" indent="-171450">
              <a:buFont typeface="Wingdings" panose="05000000000000000000" pitchFamily="2" charset="2"/>
              <a:buChar char="Ø"/>
              <a:defRPr/>
            </a:pPr>
            <a:r>
              <a:rPr kumimoji="0" lang="en-US" altLang="zh-CN" sz="1100" b="0" i="0" u="none" strike="noStrike" kern="1200" cap="none" spc="0" normalizeH="0" baseline="0" noProof="0" dirty="0">
                <a:ln>
                  <a:noFill/>
                </a:ln>
                <a:solidFill>
                  <a:srgbClr val="FFFFFF">
                    <a:lumMod val="65000"/>
                  </a:srgbClr>
                </a:solidFill>
                <a:effectLst/>
                <a:uLnTx/>
                <a:uFillTx/>
                <a:latin typeface="Times New Roman"/>
                <a:ea typeface="华文楷体"/>
                <a:cs typeface="+mn-cs"/>
              </a:rPr>
              <a:t>Restructuring Charges, Merger/Acquisition Expense, Legal Settlement, Impairment of Goodwill, Gain (Loss) On Sale Of Invest.: are ignored</a:t>
            </a:r>
            <a:endParaRPr kumimoji="0" lang="zh-CN" altLang="zh-CN" sz="1100" b="0" i="0" u="none" strike="noStrike" kern="1200" cap="none" spc="0" normalizeH="0" baseline="0" noProof="0" dirty="0">
              <a:ln>
                <a:noFill/>
              </a:ln>
              <a:solidFill>
                <a:srgbClr val="FFFFFF">
                  <a:lumMod val="65000"/>
                </a:srgbClr>
              </a:solidFill>
              <a:effectLst/>
              <a:uLnTx/>
              <a:uFillTx/>
              <a:latin typeface="Times New Roman"/>
              <a:ea typeface="华文楷体"/>
              <a:cs typeface="+mn-cs"/>
            </a:endParaRPr>
          </a:p>
        </p:txBody>
      </p:sp>
      <p:sp>
        <p:nvSpPr>
          <p:cNvPr id="7" name="椭圆 6">
            <a:extLst>
              <a:ext uri="{FF2B5EF4-FFF2-40B4-BE49-F238E27FC236}">
                <a16:creationId xmlns:a16="http://schemas.microsoft.com/office/drawing/2014/main" id="{94AD5B98-5E0E-C2E1-DE35-9DAF63F37D5A}"/>
              </a:ext>
            </a:extLst>
          </p:cNvPr>
          <p:cNvSpPr/>
          <p:nvPr/>
        </p:nvSpPr>
        <p:spPr>
          <a:xfrm>
            <a:off x="5516152" y="3373976"/>
            <a:ext cx="541770" cy="545514"/>
          </a:xfrm>
          <a:prstGeom prst="ellipse">
            <a:avLst/>
          </a:prstGeom>
          <a:solidFill>
            <a:srgbClr val="F8CBAD"/>
          </a:solidFill>
          <a:ln w="19050">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000000"/>
              </a:solidFill>
              <a:effectLst/>
              <a:uLnTx/>
              <a:uFillTx/>
              <a:latin typeface="Times New Roman"/>
              <a:ea typeface="华文楷体"/>
              <a:cs typeface="+mn-cs"/>
            </a:endParaRP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B3DB7AF5-7C50-8AE0-4583-619833485E8C}"/>
                  </a:ext>
                </a:extLst>
              </p:cNvPr>
              <p:cNvSpPr txBox="1"/>
              <p:nvPr/>
            </p:nvSpPr>
            <p:spPr>
              <a:xfrm>
                <a:off x="5674404" y="3338175"/>
                <a:ext cx="5744023" cy="600164"/>
              </a:xfrm>
              <a:prstGeom prst="rect">
                <a:avLst/>
              </a:prstGeom>
              <a:noFill/>
            </p:spPr>
            <p:txBody>
              <a:bodyPr wrap="square">
                <a:spAutoFit/>
              </a:bodyPr>
              <a:lstStyle>
                <a:defPPr>
                  <a:defRPr lang="en-CN"/>
                </a:defPPr>
                <a:lvl1pPr>
                  <a:defRPr sz="1100" b="1"/>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000000"/>
                    </a:solidFill>
                    <a:effectLst/>
                    <a:uLnTx/>
                    <a:uFillTx/>
                    <a:latin typeface="Times New Roman"/>
                    <a:ea typeface="华文楷体"/>
                    <a:cs typeface="+mn-cs"/>
                  </a:rPr>
                  <a:t>Profit before Tax</a:t>
                </a:r>
                <a:r>
                  <a:rPr kumimoji="0" lang="zh-CN" altLang="en-US" sz="1100" b="1" i="0" u="none" strike="noStrike" kern="1200" cap="none" spc="0" normalizeH="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noProof="0" dirty="0">
                    <a:ln>
                      <a:noFill/>
                    </a:ln>
                    <a:solidFill>
                      <a:srgbClr val="000000"/>
                    </a:solidFill>
                    <a:effectLst/>
                    <a:uLnTx/>
                    <a:uFillTx/>
                    <a:latin typeface="Times New Roman"/>
                    <a:ea typeface="华文楷体"/>
                    <a:cs typeface="+mn-cs"/>
                  </a:rPr>
                  <a:t>=</a:t>
                </a:r>
                <a:r>
                  <a:rPr kumimoji="0" lang="zh-CN" altLang="en-US" sz="1100" b="0" i="0" u="none" strike="noStrike" kern="1200" cap="none" spc="0" normalizeH="0" noProof="0" dirty="0">
                    <a:ln>
                      <a:noFill/>
                    </a:ln>
                    <a:solidFill>
                      <a:srgbClr val="000000"/>
                    </a:solidFill>
                    <a:effectLst/>
                    <a:uLnTx/>
                    <a:uFillTx/>
                    <a:latin typeface="Times New Roman"/>
                    <a:ea typeface="华文楷体"/>
                    <a:cs typeface="+mn-cs"/>
                  </a:rPr>
                  <a:t> </a:t>
                </a:r>
                <a:r>
                  <a:rPr kumimoji="0" lang="en" altLang="zh-CN" sz="1100" b="0" i="0" u="none" strike="noStrike" kern="1200" cap="none" spc="0" normalizeH="0" noProof="0" dirty="0">
                    <a:ln>
                      <a:noFill/>
                    </a:ln>
                    <a:solidFill>
                      <a:srgbClr val="000000"/>
                    </a:solidFill>
                    <a:effectLst/>
                    <a:uLnTx/>
                    <a:uFillTx/>
                    <a:latin typeface="Times New Roman"/>
                    <a:ea typeface="华文楷体"/>
                    <a:cs typeface="+mn-cs"/>
                  </a:rPr>
                  <a:t>EBIT</a:t>
                </a:r>
                <a:r>
                  <a:rPr kumimoji="0" lang="zh-CN" altLang="en-US" sz="1100" b="0" i="0" u="none" strike="noStrike" kern="1200" cap="none" spc="0" normalizeH="0" noProof="0" dirty="0">
                    <a:ln>
                      <a:noFill/>
                    </a:ln>
                    <a:solidFill>
                      <a:srgbClr val="000000"/>
                    </a:solidFill>
                    <a:effectLst/>
                    <a:uLnTx/>
                    <a:uFillTx/>
                    <a:latin typeface="Times New Roman"/>
                    <a:ea typeface="华文楷体"/>
                    <a:cs typeface="+mn-cs"/>
                  </a:rPr>
                  <a:t> </a:t>
                </a:r>
                <a:r>
                  <a:rPr kumimoji="0" lang="en" altLang="zh-CN" sz="1100" b="0" i="0" u="none" strike="noStrike" kern="1200" cap="none" spc="0" normalizeH="0" noProof="0" dirty="0">
                    <a:ln>
                      <a:noFill/>
                    </a:ln>
                    <a:solidFill>
                      <a:srgbClr val="000000"/>
                    </a:solidFill>
                    <a:effectLst/>
                    <a:uLnTx/>
                    <a:uFillTx/>
                    <a:latin typeface="Times New Roman"/>
                    <a:ea typeface="华文楷体"/>
                    <a:cs typeface="+mn-cs"/>
                  </a:rPr>
                  <a:t>-</a:t>
                </a:r>
                <a:r>
                  <a:rPr kumimoji="0" lang="zh-CN" altLang="en-US" sz="1100" b="0" i="0" u="none" strike="noStrike" kern="1200" cap="none" spc="0" normalizeH="0" noProof="0" dirty="0">
                    <a:ln>
                      <a:noFill/>
                    </a:ln>
                    <a:solidFill>
                      <a:srgbClr val="000000"/>
                    </a:solidFill>
                    <a:effectLst/>
                    <a:uLnTx/>
                    <a:uFillTx/>
                    <a:latin typeface="Times New Roman"/>
                    <a:ea typeface="华文楷体"/>
                    <a:cs typeface="+mn-cs"/>
                  </a:rPr>
                  <a:t> </a:t>
                </a:r>
                <a:r>
                  <a:rPr kumimoji="0" lang="en" altLang="zh-CN" sz="1100" b="0" i="0" u="none" strike="noStrike" kern="1200" cap="none" spc="0" normalizeH="0" noProof="0" dirty="0">
                    <a:ln>
                      <a:noFill/>
                    </a:ln>
                    <a:solidFill>
                      <a:srgbClr val="000000"/>
                    </a:solidFill>
                    <a:effectLst/>
                    <a:uLnTx/>
                    <a:uFillTx/>
                    <a:latin typeface="Times New Roman"/>
                    <a:ea typeface="华文楷体"/>
                    <a:cs typeface="+mn-cs"/>
                  </a:rPr>
                  <a:t>Nonoperating Inc.(Exp.)</a:t>
                </a:r>
                <a:r>
                  <a:rPr kumimoji="0" lang="zh-CN" altLang="en-US" sz="1100" b="0" i="0" u="none" strike="noStrike" kern="1200" cap="none" spc="0" normalizeH="0" noProof="0" dirty="0">
                    <a:ln>
                      <a:noFill/>
                    </a:ln>
                    <a:solidFill>
                      <a:srgbClr val="000000"/>
                    </a:solidFill>
                    <a:effectLst/>
                    <a:uLnTx/>
                    <a:uFillTx/>
                    <a:latin typeface="Times New Roman"/>
                    <a:ea typeface="华文楷体"/>
                    <a:cs typeface="+mn-cs"/>
                  </a:rPr>
                  <a:t> </a:t>
                </a:r>
                <a:r>
                  <a:rPr kumimoji="0" lang="en" altLang="zh-CN" sz="1100" b="0" i="0" u="none" strike="noStrike" kern="1200" cap="none" spc="0" normalizeH="0" noProof="0" dirty="0">
                    <a:ln>
                      <a:noFill/>
                    </a:ln>
                    <a:solidFill>
                      <a:srgbClr val="000000"/>
                    </a:solidFill>
                    <a:effectLst/>
                    <a:uLnTx/>
                    <a:uFillTx/>
                    <a:latin typeface="Times New Roman"/>
                    <a:ea typeface="华文楷体"/>
                    <a:cs typeface="+mn-cs"/>
                  </a:rPr>
                  <a:t>-</a:t>
                </a:r>
                <a:r>
                  <a:rPr kumimoji="0" lang="zh-CN" altLang="en-US" sz="1100" b="0" i="0" u="none" strike="noStrike" kern="1200" cap="none" spc="0" normalizeH="0" noProof="0" dirty="0">
                    <a:ln>
                      <a:noFill/>
                    </a:ln>
                    <a:solidFill>
                      <a:srgbClr val="000000"/>
                    </a:solidFill>
                    <a:effectLst/>
                    <a:uLnTx/>
                    <a:uFillTx/>
                    <a:latin typeface="Times New Roman"/>
                    <a:ea typeface="华文楷体"/>
                    <a:cs typeface="+mn-cs"/>
                  </a:rPr>
                  <a:t> </a:t>
                </a:r>
                <a:r>
                  <a:rPr kumimoji="0" lang="en" altLang="zh-CN" sz="1100" b="0" i="0" u="none" strike="noStrike" kern="1200" cap="none" spc="0" normalizeH="0" noProof="0" dirty="0">
                    <a:ln>
                      <a:noFill/>
                    </a:ln>
                    <a:solidFill>
                      <a:srgbClr val="000000"/>
                    </a:solidFill>
                    <a:effectLst/>
                    <a:uLnTx/>
                    <a:uFillTx/>
                    <a:latin typeface="Times New Roman"/>
                    <a:ea typeface="华文楷体"/>
                    <a:cs typeface="+mn-cs"/>
                  </a:rPr>
                  <a:t>Abnormal Losses (Gains)</a:t>
                </a:r>
                <a:endParaRPr kumimoji="0" lang="zh-CN" altLang="zh-CN" sz="1100" b="0" i="0" u="none" strike="noStrike" kern="1200" cap="none" spc="0" normalizeH="0" baseline="0" noProof="0" dirty="0">
                  <a:ln>
                    <a:noFill/>
                  </a:ln>
                  <a:solidFill>
                    <a:srgbClr val="000000"/>
                  </a:solidFill>
                  <a:effectLst/>
                  <a:uLnTx/>
                  <a:uFillTx/>
                  <a:latin typeface="Times New Roman"/>
                  <a:ea typeface="华文楷体"/>
                  <a:cs typeface="+mn-cs"/>
                </a:endParaRPr>
              </a:p>
              <a:p>
                <a:pPr>
                  <a:defRPr/>
                </a:pPr>
                <a:r>
                  <a:rPr kumimoji="0" lang="en-US" altLang="zh-CN" sz="1100" b="1" u="none" strike="noStrike" kern="1200" cap="none" spc="0" normalizeH="0" baseline="0" noProof="0" dirty="0">
                    <a:ln>
                      <a:noFill/>
                    </a:ln>
                    <a:solidFill>
                      <a:srgbClr val="000000"/>
                    </a:solidFill>
                    <a:effectLst/>
                    <a:uLnTx/>
                    <a:uFillTx/>
                    <a:cs typeface="+mn-cs"/>
                  </a:rPr>
                  <a:t>Tax</a:t>
                </a:r>
                <a:r>
                  <a:rPr kumimoji="0" lang="zh-CN" altLang="en-US" sz="1100" b="1" u="none" strike="noStrike" kern="1200" cap="none" spc="0" normalizeH="0" baseline="0" noProof="0" dirty="0">
                    <a:ln>
                      <a:noFill/>
                    </a:ln>
                    <a:solidFill>
                      <a:srgbClr val="000000"/>
                    </a:solidFill>
                    <a:effectLst/>
                    <a:uLnTx/>
                    <a:uFillTx/>
                    <a:cs typeface="+mn-cs"/>
                  </a:rPr>
                  <a:t> </a:t>
                </a:r>
                <a:r>
                  <a:rPr kumimoji="0" lang="en-US" altLang="zh-CN" sz="1100" b="0" u="none" strike="noStrike" kern="1200" cap="none" spc="0" normalizeH="0" baseline="0" noProof="0" dirty="0">
                    <a:ln>
                      <a:noFill/>
                    </a:ln>
                    <a:solidFill>
                      <a:srgbClr val="000000"/>
                    </a:solidFill>
                    <a:effectLst/>
                    <a:uLnTx/>
                    <a:uFillTx/>
                  </a:rPr>
                  <a:t>=</a:t>
                </a:r>
                <a:r>
                  <a:rPr kumimoji="0" lang="zh-CN" altLang="en-US" sz="1100" b="0" u="none" strike="noStrike" kern="1200" cap="none" spc="0" normalizeH="0" baseline="0" noProof="0" dirty="0">
                    <a:ln>
                      <a:noFill/>
                    </a:ln>
                    <a:solidFill>
                      <a:srgbClr val="000000"/>
                    </a:solidFill>
                    <a:effectLst/>
                    <a:uLnTx/>
                    <a:uFillTx/>
                  </a:rPr>
                  <a:t> </a:t>
                </a:r>
                <a:r>
                  <a:rPr kumimoji="0" lang="en-US" altLang="zh-CN" sz="1100" b="0" u="none" strike="noStrike" kern="1200" cap="none" spc="0" normalizeH="0" baseline="0" noProof="0" dirty="0">
                    <a:ln>
                      <a:noFill/>
                    </a:ln>
                    <a:solidFill>
                      <a:srgbClr val="000000"/>
                    </a:solidFill>
                    <a:effectLst/>
                    <a:uLnTx/>
                    <a:uFillTx/>
                  </a:rPr>
                  <a:t>Profit</a:t>
                </a:r>
                <a:r>
                  <a:rPr kumimoji="0" lang="zh-CN" altLang="en-US" sz="1100" b="0" u="none" strike="noStrike" kern="1200" cap="none" spc="0" normalizeH="0" baseline="0" noProof="0" dirty="0">
                    <a:ln>
                      <a:noFill/>
                    </a:ln>
                    <a:solidFill>
                      <a:srgbClr val="000000"/>
                    </a:solidFill>
                    <a:effectLst/>
                    <a:uLnTx/>
                    <a:uFillTx/>
                  </a:rPr>
                  <a:t> </a:t>
                </a:r>
                <a:r>
                  <a:rPr kumimoji="0" lang="en-US" altLang="zh-CN" sz="1100" b="0" u="none" strike="noStrike" kern="1200" cap="none" spc="0" normalizeH="0" baseline="0" noProof="0" dirty="0">
                    <a:ln>
                      <a:noFill/>
                    </a:ln>
                    <a:solidFill>
                      <a:srgbClr val="000000"/>
                    </a:solidFill>
                    <a:effectLst/>
                    <a:uLnTx/>
                    <a:uFillTx/>
                  </a:rPr>
                  <a:t>before</a:t>
                </a:r>
                <a:r>
                  <a:rPr kumimoji="0" lang="zh-CN" altLang="en-US" sz="1100" b="0" u="none" strike="noStrike" kern="1200" cap="none" spc="0" normalizeH="0" baseline="0" noProof="0" dirty="0">
                    <a:ln>
                      <a:noFill/>
                    </a:ln>
                    <a:solidFill>
                      <a:srgbClr val="000000"/>
                    </a:solidFill>
                    <a:effectLst/>
                    <a:uLnTx/>
                    <a:uFillTx/>
                  </a:rPr>
                  <a:t> </a:t>
                </a:r>
                <a:r>
                  <a:rPr kumimoji="0" lang="en-US" altLang="zh-CN" sz="1100" b="0" u="none" strike="noStrike" kern="1200" cap="none" spc="0" normalizeH="0" baseline="0" noProof="0" dirty="0">
                    <a:ln>
                      <a:noFill/>
                    </a:ln>
                    <a:solidFill>
                      <a:srgbClr val="000000"/>
                    </a:solidFill>
                    <a:effectLst/>
                    <a:uLnTx/>
                    <a:uFillTx/>
                  </a:rPr>
                  <a:t>Tax</a:t>
                </a:r>
                <a:r>
                  <a:rPr kumimoji="0" lang="zh-CN" altLang="en-US" sz="1100" b="0" u="none" strike="noStrike" kern="1200" cap="none" spc="0" normalizeH="0" baseline="0" noProof="0" dirty="0">
                    <a:ln>
                      <a:noFill/>
                    </a:ln>
                    <a:solidFill>
                      <a:srgbClr val="000000"/>
                    </a:solidFill>
                    <a:effectLst/>
                    <a:uLnTx/>
                    <a:uFillTx/>
                  </a:rPr>
                  <a:t> </a:t>
                </a:r>
                <a14:m>
                  <m:oMath xmlns:m="http://schemas.openxmlformats.org/officeDocument/2006/math">
                    <m:r>
                      <a:rPr kumimoji="0" lang="en-US" altLang="zh-CN" sz="11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oMath>
                </a14:m>
                <a:r>
                  <a:rPr kumimoji="0" lang="zh-CN" altLang="en-US" sz="1100" b="0" i="0" u="none" strike="noStrike" kern="1200" cap="none" spc="0" normalizeH="0" baseline="0" noProof="0" dirty="0">
                    <a:ln>
                      <a:noFill/>
                    </a:ln>
                    <a:solidFill>
                      <a:srgbClr val="000000"/>
                    </a:solidFill>
                    <a:effectLst/>
                    <a:uLnTx/>
                    <a:uFillTx/>
                    <a:latin typeface="Times New Roman"/>
                    <a:ea typeface="华文楷体"/>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rPr>
                  <a:t>Effective</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rPr>
                  <a:t>Tax</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rPr>
                  <a:t>Rate.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Effective</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Tax</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Rate</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2</a:t>
                </a:r>
                <a:r>
                  <a:rPr lang="en-US" altLang="zh-CN" b="0" dirty="0">
                    <a:solidFill>
                      <a:srgbClr val="000000"/>
                    </a:solidFill>
                    <a:latin typeface="Times New Roman"/>
                    <a:ea typeface="华文楷体"/>
                  </a:rPr>
                  <a:t>.</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50%</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at</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FY25</a:t>
                </a:r>
                <a:r>
                  <a:rPr lang="en-US" altLang="zh-CN" b="0" dirty="0">
                    <a:solidFill>
                      <a:srgbClr val="000000"/>
                    </a:solidFill>
                    <a:latin typeface="Times New Roman"/>
                    <a:ea typeface="华文楷体"/>
                  </a:rPr>
                  <a:t>.</a:t>
                </a:r>
                <a:endPar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endParaRPr>
              </a:p>
            </p:txBody>
          </p:sp>
        </mc:Choice>
        <mc:Fallback xmlns="">
          <p:sp>
            <p:nvSpPr>
              <p:cNvPr id="27" name="文本框 26">
                <a:extLst>
                  <a:ext uri="{FF2B5EF4-FFF2-40B4-BE49-F238E27FC236}">
                    <a16:creationId xmlns:a16="http://schemas.microsoft.com/office/drawing/2014/main" id="{B3DB7AF5-7C50-8AE0-4583-619833485E8C}"/>
                  </a:ext>
                </a:extLst>
              </p:cNvPr>
              <p:cNvSpPr txBox="1">
                <a:spLocks noRot="1" noChangeAspect="1" noMove="1" noResize="1" noEditPoints="1" noAdjustHandles="1" noChangeArrowheads="1" noChangeShapeType="1" noTextEdit="1"/>
              </p:cNvSpPr>
              <p:nvPr/>
            </p:nvSpPr>
            <p:spPr>
              <a:xfrm>
                <a:off x="5674404" y="3338175"/>
                <a:ext cx="5744023" cy="600164"/>
              </a:xfrm>
              <a:prstGeom prst="rect">
                <a:avLst/>
              </a:prstGeom>
              <a:blipFill>
                <a:blip r:embed="rId6"/>
                <a:stretch>
                  <a:fillRect b="-4167"/>
                </a:stretch>
              </a:blipFill>
            </p:spPr>
            <p:txBody>
              <a:bodyPr/>
              <a:lstStyle/>
              <a:p>
                <a:r>
                  <a:rPr lang="zh-CN" altLang="en-US">
                    <a:noFill/>
                  </a:rPr>
                  <a:t> </a:t>
                </a:r>
              </a:p>
            </p:txBody>
          </p:sp>
        </mc:Fallback>
      </mc:AlternateContent>
      <p:sp>
        <p:nvSpPr>
          <p:cNvPr id="8" name="椭圆 7">
            <a:extLst>
              <a:ext uri="{FF2B5EF4-FFF2-40B4-BE49-F238E27FC236}">
                <a16:creationId xmlns:a16="http://schemas.microsoft.com/office/drawing/2014/main" id="{35B6D87C-A31D-9F49-F8CF-1DCC0A12F54F}"/>
              </a:ext>
            </a:extLst>
          </p:cNvPr>
          <p:cNvSpPr/>
          <p:nvPr/>
        </p:nvSpPr>
        <p:spPr>
          <a:xfrm>
            <a:off x="5532637" y="4056191"/>
            <a:ext cx="541770" cy="545514"/>
          </a:xfrm>
          <a:prstGeom prst="ellipse">
            <a:avLst/>
          </a:prstGeom>
          <a:solidFill>
            <a:srgbClr val="F8CBAD"/>
          </a:solidFill>
          <a:ln w="19050">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000000"/>
              </a:solidFill>
              <a:effectLst/>
              <a:uLnTx/>
              <a:uFillTx/>
              <a:latin typeface="Times New Roman"/>
              <a:ea typeface="华文楷体"/>
              <a:cs typeface="+mn-cs"/>
            </a:endParaRPr>
          </a:p>
        </p:txBody>
      </p:sp>
      <p:sp>
        <p:nvSpPr>
          <p:cNvPr id="9" name="椭圆 8">
            <a:extLst>
              <a:ext uri="{FF2B5EF4-FFF2-40B4-BE49-F238E27FC236}">
                <a16:creationId xmlns:a16="http://schemas.microsoft.com/office/drawing/2014/main" id="{F7F7B63E-28D0-7BFC-824C-A74ADD4DEB0C}"/>
              </a:ext>
            </a:extLst>
          </p:cNvPr>
          <p:cNvSpPr/>
          <p:nvPr/>
        </p:nvSpPr>
        <p:spPr>
          <a:xfrm>
            <a:off x="5520292" y="5201411"/>
            <a:ext cx="541770" cy="545514"/>
          </a:xfrm>
          <a:prstGeom prst="ellipse">
            <a:avLst/>
          </a:prstGeom>
          <a:solidFill>
            <a:srgbClr val="F8CBAD"/>
          </a:solidFill>
          <a:ln w="19050">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000000"/>
              </a:solidFill>
              <a:effectLst/>
              <a:uLnTx/>
              <a:uFillTx/>
              <a:latin typeface="Times New Roman"/>
              <a:ea typeface="华文楷体"/>
              <a:cs typeface="+mn-cs"/>
            </a:endParaRPr>
          </a:p>
        </p:txBody>
      </p:sp>
      <p:sp>
        <p:nvSpPr>
          <p:cNvPr id="35" name="文本框 34">
            <a:extLst>
              <a:ext uri="{FF2B5EF4-FFF2-40B4-BE49-F238E27FC236}">
                <a16:creationId xmlns:a16="http://schemas.microsoft.com/office/drawing/2014/main" id="{A1DF1E6E-F8AA-0590-6C57-09CDCEEA2C3A}"/>
              </a:ext>
            </a:extLst>
          </p:cNvPr>
          <p:cNvSpPr txBox="1"/>
          <p:nvPr/>
        </p:nvSpPr>
        <p:spPr>
          <a:xfrm>
            <a:off x="5668645" y="5206670"/>
            <a:ext cx="5606229" cy="1277273"/>
          </a:xfrm>
          <a:prstGeom prst="rect">
            <a:avLst/>
          </a:prstGeom>
          <a:noFill/>
        </p:spPr>
        <p:txBody>
          <a:bodyPr wrap="square">
            <a:spAutoFit/>
          </a:bodyPr>
          <a:lstStyle>
            <a:defPPr>
              <a:defRPr lang="en-CN"/>
            </a:defPPr>
            <a:lvl1pPr>
              <a:defRPr sz="1100" b="1"/>
            </a:lvl1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000000"/>
                </a:solidFill>
                <a:effectLst/>
                <a:uLnTx/>
                <a:uFillTx/>
                <a:latin typeface="Times New Roman"/>
                <a:ea typeface="华文楷体"/>
                <a:cs typeface="+mn-cs"/>
              </a:rPr>
              <a:t>Depreciation</a:t>
            </a:r>
            <a:r>
              <a:rPr kumimoji="0" lang="zh-CN" altLang="en-US" sz="1100" b="1"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noProof="0" dirty="0">
                <a:ln>
                  <a:noFill/>
                </a:ln>
                <a:solidFill>
                  <a:srgbClr val="000000"/>
                </a:solidFill>
                <a:effectLst/>
                <a:uLnTx/>
                <a:uFillTx/>
                <a:latin typeface="Times New Roman"/>
                <a:ea typeface="华文楷体"/>
                <a:cs typeface="+mn-cs"/>
              </a:rPr>
              <a:t>Accumulated </a:t>
            </a:r>
            <a:r>
              <a:rPr kumimoji="0" lang="en-US" altLang="zh-CN" sz="1100" b="0" i="0" u="none" strike="noStrike" kern="1200" cap="none" spc="0" normalizeH="0" noProof="0" dirty="0" err="1">
                <a:ln>
                  <a:noFill/>
                </a:ln>
                <a:solidFill>
                  <a:srgbClr val="000000"/>
                </a:solidFill>
                <a:effectLst/>
                <a:uLnTx/>
                <a:uFillTx/>
                <a:latin typeface="Times New Roman"/>
                <a:ea typeface="华文楷体"/>
                <a:cs typeface="+mn-cs"/>
              </a:rPr>
              <a:t>Depreciation</a:t>
            </a:r>
            <a:r>
              <a:rPr kumimoji="0" lang="en-US" altLang="zh-CN" sz="1100" b="0" i="0" u="none" strike="noStrike" kern="1200" cap="none" spc="0" normalizeH="0" baseline="-25000" noProof="0" dirty="0" err="1">
                <a:ln>
                  <a:noFill/>
                </a:ln>
                <a:solidFill>
                  <a:srgbClr val="000000"/>
                </a:solidFill>
                <a:effectLst/>
                <a:uLnTx/>
                <a:uFillTx/>
                <a:latin typeface="Times New Roman"/>
                <a:ea typeface="华文楷体"/>
                <a:cs typeface="+mn-cs"/>
              </a:rPr>
              <a:t>t</a:t>
            </a:r>
            <a:r>
              <a:rPr kumimoji="0" lang="zh-CN" altLang="en-US" sz="1100" b="0" i="0" u="none" strike="noStrike" kern="1200" cap="none" spc="0" normalizeH="0" baseline="-2500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Accumulated Depreciation</a:t>
            </a:r>
            <a:r>
              <a:rPr kumimoji="0" lang="en-US" altLang="zh-CN" sz="1100" b="0" i="0" u="none" strike="noStrike" kern="1200" cap="none" spc="0" normalizeH="0" baseline="-25000" noProof="0" dirty="0">
                <a:ln>
                  <a:noFill/>
                </a:ln>
                <a:solidFill>
                  <a:srgbClr val="000000"/>
                </a:solidFill>
                <a:effectLst/>
                <a:uLnTx/>
                <a:uFillTx/>
                <a:latin typeface="Times New Roman"/>
                <a:ea typeface="华文楷体"/>
                <a:cs typeface="+mn-cs"/>
              </a:rPr>
              <a:t>t-1</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dirty="0">
                <a:solidFill>
                  <a:srgbClr val="000000"/>
                </a:solidFill>
                <a:latin typeface="Times New Roman"/>
                <a:ea typeface="华文楷体"/>
              </a:rPr>
              <a:t>Amortization</a:t>
            </a:r>
            <a:r>
              <a:rPr lang="zh-CN" altLang="en-US" b="0" dirty="0">
                <a:solidFill>
                  <a:srgbClr val="000000"/>
                </a:solidFill>
                <a:latin typeface="Times New Roman"/>
                <a:ea typeface="华文楷体"/>
              </a:rPr>
              <a:t> </a:t>
            </a:r>
            <a:r>
              <a:rPr lang="en-US" altLang="zh-CN" b="0" dirty="0">
                <a:solidFill>
                  <a:srgbClr val="000000"/>
                </a:solidFill>
                <a:latin typeface="Times New Roman"/>
                <a:ea typeface="华文楷体"/>
              </a:rPr>
              <a:t>=</a:t>
            </a:r>
            <a:r>
              <a:rPr lang="zh-CN" altLang="en-US" b="0" dirty="0">
                <a:solidFill>
                  <a:srgbClr val="000000"/>
                </a:solidFill>
                <a:latin typeface="Times New Roman"/>
                <a:ea typeface="华文楷体"/>
              </a:rPr>
              <a:t> </a:t>
            </a:r>
            <a:r>
              <a:rPr lang="en-US" altLang="zh-CN" b="0" dirty="0">
                <a:solidFill>
                  <a:srgbClr val="000000"/>
                </a:solidFill>
                <a:latin typeface="Times New Roman"/>
                <a:ea typeface="华文楷体"/>
              </a:rPr>
              <a:t>Other</a:t>
            </a:r>
            <a:r>
              <a:rPr lang="zh-CN" altLang="en-US" b="0" dirty="0">
                <a:solidFill>
                  <a:srgbClr val="000000"/>
                </a:solidFill>
                <a:latin typeface="Times New Roman"/>
                <a:ea typeface="华文楷体"/>
              </a:rPr>
              <a:t> </a:t>
            </a:r>
            <a:r>
              <a:rPr lang="en-US" altLang="zh-CN" b="0" dirty="0">
                <a:solidFill>
                  <a:srgbClr val="000000"/>
                </a:solidFill>
                <a:latin typeface="Times New Roman"/>
                <a:ea typeface="华文楷体"/>
              </a:rPr>
              <a:t>Intagibles</a:t>
            </a:r>
            <a:r>
              <a:rPr lang="en-US" altLang="zh-CN" b="0" baseline="-25000" dirty="0">
                <a:solidFill>
                  <a:srgbClr val="000000"/>
                </a:solidFill>
                <a:latin typeface="Times New Roman"/>
                <a:ea typeface="华文楷体"/>
              </a:rPr>
              <a:t>t-1</a:t>
            </a:r>
            <a:r>
              <a:rPr kumimoji="0" lang="en-US" altLang="zh-CN" sz="8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b="0" i="0" u="none" strike="noStrike" kern="1200" cap="none" spc="0" normalizeH="0" baseline="0" noProof="0" dirty="0">
                <a:ln>
                  <a:noFill/>
                </a:ln>
                <a:solidFill>
                  <a:srgbClr val="000000"/>
                </a:solidFill>
                <a:effectLst/>
                <a:uLnTx/>
                <a:uFillTx/>
                <a:latin typeface="Times New Roman"/>
                <a:ea typeface="华文楷体"/>
                <a:cs typeface="+mn-cs"/>
              </a:rPr>
              <a:t>–</a:t>
            </a:r>
            <a:r>
              <a:rPr kumimoji="0" lang="zh-CN" altLang="en-US" sz="8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b="0" i="0" u="none" strike="noStrike" kern="1200" cap="none" spc="0" normalizeH="0" baseline="0" noProof="0" dirty="0">
                <a:ln>
                  <a:noFill/>
                </a:ln>
                <a:solidFill>
                  <a:srgbClr val="000000"/>
                </a:solidFill>
                <a:effectLst/>
                <a:uLnTx/>
                <a:uFillTx/>
                <a:latin typeface="Times New Roman"/>
                <a:ea typeface="华文楷体"/>
                <a:cs typeface="+mn-cs"/>
              </a:rPr>
              <a:t>Other</a:t>
            </a:r>
            <a:r>
              <a:rPr kumimoji="0" lang="zh-CN" altLang="en-US" sz="800" b="0" i="0" u="none" strike="noStrike" kern="1200" cap="none" spc="0" normalizeH="0" baseline="0" noProof="0" dirty="0">
                <a:ln>
                  <a:noFill/>
                </a:ln>
                <a:solidFill>
                  <a:srgbClr val="000000"/>
                </a:solidFill>
                <a:effectLst/>
                <a:uLnTx/>
                <a:uFillTx/>
                <a:latin typeface="Times New Roman"/>
                <a:ea typeface="华文楷体"/>
                <a:cs typeface="+mn-cs"/>
              </a:rPr>
              <a:t> </a:t>
            </a:r>
            <a:r>
              <a:rPr lang="en-US" altLang="zh-CN" b="0" dirty="0" err="1">
                <a:solidFill>
                  <a:srgbClr val="000000"/>
                </a:solidFill>
                <a:latin typeface="Times New Roman"/>
                <a:ea typeface="华文楷体"/>
              </a:rPr>
              <a:t>Intagibles</a:t>
            </a:r>
            <a:r>
              <a:rPr lang="en-US" altLang="zh-CN" b="0" baseline="-25000" dirty="0" err="1">
                <a:solidFill>
                  <a:srgbClr val="000000"/>
                </a:solidFill>
                <a:latin typeface="Times New Roman"/>
                <a:ea typeface="华文楷体"/>
              </a:rPr>
              <a:t>t</a:t>
            </a:r>
            <a:r>
              <a:rPr kumimoji="0" lang="zh-CN" altLang="en-US" sz="8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800" b="0" i="0" u="none" strike="noStrike" kern="1200" cap="none" spc="0" normalizeH="0" baseline="0" noProof="0" dirty="0">
                <a:ln>
                  <a:noFill/>
                </a:ln>
                <a:solidFill>
                  <a:srgbClr val="000000"/>
                </a:solidFill>
                <a:effectLst/>
                <a:uLnTx/>
                <a:uFillTx/>
                <a:latin typeface="Times New Roman"/>
                <a:ea typeface="华文楷体"/>
                <a:cs typeface="+mn-cs"/>
              </a:rPr>
              <a:t> </a:t>
            </a:r>
            <a:endParaRPr lang="en-US" altLang="zh-CN" b="0" baseline="-25000" dirty="0">
              <a:solidFill>
                <a:srgbClr val="000000"/>
              </a:solidFill>
              <a:latin typeface="Times New Roman"/>
              <a:ea typeface="华文楷体"/>
            </a:endParaRP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adopt the historical and projecting terms in B/S.</a:t>
            </a:r>
            <a:endParaRPr kumimoji="0" lang="zh-CN" altLang="zh-CN" sz="1100" b="0" i="0" u="none" strike="noStrike" kern="1200" cap="none" spc="0" normalizeH="0" baseline="0" noProof="0" dirty="0">
              <a:ln>
                <a:noFill/>
              </a:ln>
              <a:solidFill>
                <a:srgbClr val="000000"/>
              </a:solidFill>
              <a:effectLst/>
              <a:uLnTx/>
              <a:uFillTx/>
              <a:latin typeface="Times New Roman"/>
              <a:ea typeface="华文楷体"/>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000000"/>
                </a:solidFill>
                <a:effectLst/>
                <a:uLnTx/>
                <a:uFillTx/>
                <a:latin typeface="Times New Roman"/>
                <a:ea typeface="华文楷体"/>
                <a:cs typeface="+mn-cs"/>
              </a:rPr>
              <a:t>EBITDA</a:t>
            </a:r>
            <a:r>
              <a:rPr kumimoji="0" lang="zh-CN" altLang="en-US" sz="1100" b="1"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EBIT</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Depreciation</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err="1">
                <a:ln>
                  <a:noFill/>
                </a:ln>
                <a:solidFill>
                  <a:srgbClr val="000000"/>
                </a:solidFill>
                <a:effectLst/>
                <a:uLnTx/>
                <a:uFillTx/>
                <a:latin typeface="Times New Roman"/>
                <a:ea typeface="华文楷体"/>
                <a:cs typeface="+mn-cs"/>
              </a:rPr>
              <a:t>Amotization</a:t>
            </a:r>
            <a:endPar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endParaRP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Projecting: </a:t>
            </a:r>
            <a:r>
              <a:rPr lang="en-US" altLang="zh-CN" b="0" dirty="0">
                <a:solidFill>
                  <a:srgbClr val="000000"/>
                </a:solidFill>
                <a:latin typeface="Times New Roman"/>
                <a:ea typeface="华文楷体"/>
              </a:rPr>
              <a:t>73.27</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 at FY23 to 483.34</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at</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FY25</a:t>
            </a:r>
            <a:r>
              <a:rPr lang="en-US" altLang="zh-CN" b="0" dirty="0">
                <a:solidFill>
                  <a:srgbClr val="000000"/>
                </a:solidFill>
                <a:latin typeface="Times New Roman"/>
                <a:ea typeface="华文楷体"/>
              </a:rPr>
              <a:t>.</a:t>
            </a:r>
            <a:endPar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000000"/>
                </a:solidFill>
                <a:effectLst/>
                <a:uLnTx/>
                <a:uFillTx/>
                <a:latin typeface="Times New Roman"/>
                <a:ea typeface="华文楷体"/>
                <a:cs typeface="+mn-cs"/>
              </a:rPr>
              <a:t>EBITDA margin</a:t>
            </a: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Projecting: around -0.3% from FY23 to FY25.</a:t>
            </a:r>
            <a:endParaRPr kumimoji="0" lang="zh-CN" altLang="zh-CN" sz="1100" b="0" i="0" u="none" strike="noStrike" kern="1200" cap="none" spc="0" normalizeH="0" baseline="0" noProof="0" dirty="0">
              <a:ln>
                <a:noFill/>
              </a:ln>
              <a:solidFill>
                <a:srgbClr val="000000"/>
              </a:solidFill>
              <a:effectLst/>
              <a:uLnTx/>
              <a:uFillTx/>
              <a:latin typeface="Times New Roman"/>
              <a:ea typeface="华文楷体"/>
              <a:cs typeface="+mn-cs"/>
            </a:endParaRPr>
          </a:p>
        </p:txBody>
      </p:sp>
      <p:cxnSp>
        <p:nvCxnSpPr>
          <p:cNvPr id="11" name="直接连接符 10">
            <a:extLst>
              <a:ext uri="{FF2B5EF4-FFF2-40B4-BE49-F238E27FC236}">
                <a16:creationId xmlns:a16="http://schemas.microsoft.com/office/drawing/2014/main" id="{A7EA277F-4A26-46BA-2C88-4E8ADDA3124D}"/>
              </a:ext>
            </a:extLst>
          </p:cNvPr>
          <p:cNvCxnSpPr>
            <a:cxnSpLocks/>
          </p:cNvCxnSpPr>
          <p:nvPr/>
        </p:nvCxnSpPr>
        <p:spPr>
          <a:xfrm>
            <a:off x="5876667" y="1635879"/>
            <a:ext cx="5611988" cy="0"/>
          </a:xfrm>
          <a:prstGeom prst="line">
            <a:avLst/>
          </a:prstGeom>
          <a:ln w="12700">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D8F8C46-FF88-DBB0-4464-F8ED85F24D47}"/>
              </a:ext>
            </a:extLst>
          </p:cNvPr>
          <p:cNvCxnSpPr>
            <a:cxnSpLocks/>
          </p:cNvCxnSpPr>
          <p:nvPr/>
        </p:nvCxnSpPr>
        <p:spPr>
          <a:xfrm>
            <a:off x="5882427" y="2459549"/>
            <a:ext cx="5656745" cy="0"/>
          </a:xfrm>
          <a:prstGeom prst="line">
            <a:avLst/>
          </a:prstGeom>
          <a:ln w="12700">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0070A6B-AC63-C835-53B2-149D4C92D798}"/>
              </a:ext>
            </a:extLst>
          </p:cNvPr>
          <p:cNvCxnSpPr/>
          <p:nvPr/>
        </p:nvCxnSpPr>
        <p:spPr>
          <a:xfrm>
            <a:off x="5921424" y="3361286"/>
            <a:ext cx="5611988" cy="0"/>
          </a:xfrm>
          <a:prstGeom prst="line">
            <a:avLst/>
          </a:prstGeom>
          <a:ln w="12700">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503D28C-AC13-8CCB-B173-6E251A1D1DA1}"/>
              </a:ext>
            </a:extLst>
          </p:cNvPr>
          <p:cNvCxnSpPr/>
          <p:nvPr/>
        </p:nvCxnSpPr>
        <p:spPr>
          <a:xfrm>
            <a:off x="5921424" y="3961450"/>
            <a:ext cx="5611988" cy="0"/>
          </a:xfrm>
          <a:prstGeom prst="line">
            <a:avLst/>
          </a:prstGeom>
          <a:ln w="12700">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977D7DA-9465-B0EA-52F4-328D190E6168}"/>
              </a:ext>
            </a:extLst>
          </p:cNvPr>
          <p:cNvCxnSpPr/>
          <p:nvPr/>
        </p:nvCxnSpPr>
        <p:spPr>
          <a:xfrm>
            <a:off x="5921424" y="5201633"/>
            <a:ext cx="5611988" cy="0"/>
          </a:xfrm>
          <a:prstGeom prst="line">
            <a:avLst/>
          </a:prstGeom>
          <a:ln w="12700">
            <a:solidFill>
              <a:srgbClr val="002060"/>
            </a:solidFill>
            <a:prstDash val="sysDash"/>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BD7F9E2C-71C9-93B6-1E3A-22E59DDFAD6A}"/>
              </a:ext>
            </a:extLst>
          </p:cNvPr>
          <p:cNvSpPr txBox="1"/>
          <p:nvPr/>
        </p:nvSpPr>
        <p:spPr>
          <a:xfrm>
            <a:off x="5668645" y="4134864"/>
            <a:ext cx="5714101" cy="938719"/>
          </a:xfrm>
          <a:prstGeom prst="rect">
            <a:avLst/>
          </a:prstGeom>
          <a:noFill/>
        </p:spPr>
        <p:txBody>
          <a:bodyPr wrap="square">
            <a:spAutoFit/>
          </a:bodyPr>
          <a:lstStyle>
            <a:defPPr>
              <a:defRPr lang="en-CN"/>
            </a:defPPr>
            <a:lvl1pPr>
              <a:defRPr sz="1100" b="1"/>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000000"/>
                </a:solidFill>
                <a:effectLst/>
                <a:uLnTx/>
                <a:uFillTx/>
                <a:latin typeface="Times New Roman"/>
                <a:ea typeface="华文楷体"/>
                <a:cs typeface="+mn-cs"/>
              </a:rPr>
              <a:t>Net Income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 Net Income from cont. operations</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Net Income to Company.</a:t>
            </a:r>
            <a:endParaRPr kumimoji="0" lang="zh-CN" altLang="zh-CN" sz="1100" b="0" i="0" u="none" strike="noStrike" kern="1200" cap="none" spc="0" normalizeH="0" baseline="0" noProof="0" dirty="0">
              <a:ln>
                <a:noFill/>
              </a:ln>
              <a:solidFill>
                <a:srgbClr val="000000"/>
              </a:solidFill>
              <a:effectLst/>
              <a:uLnTx/>
              <a:uFillTx/>
              <a:latin typeface="Times New Roman"/>
              <a:ea typeface="华文楷体"/>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100" b="0" i="0" u="none" strike="noStrike" kern="1200" cap="none" spc="0" normalizeH="0" baseline="0" noProof="0" dirty="0">
                <a:ln>
                  <a:noFill/>
                </a:ln>
                <a:solidFill>
                  <a:srgbClr val="FFFFFF">
                    <a:lumMod val="65000"/>
                  </a:srgbClr>
                </a:solidFill>
                <a:effectLst/>
                <a:uLnTx/>
                <a:uFillTx/>
                <a:latin typeface="Times New Roman"/>
                <a:ea typeface="华文楷体"/>
                <a:cs typeface="+mn-cs"/>
              </a:rPr>
              <a:t>Net Extraordinary Losses (Gains) and Minority Int. in Earnings: are ignored.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Projecting: -441.27 at FY23 to 4.39 at FY25.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000000"/>
                </a:solidFill>
                <a:effectLst/>
                <a:uLnTx/>
                <a:uFillTx/>
                <a:latin typeface="Times New Roman"/>
                <a:ea typeface="华文楷体"/>
                <a:cs typeface="+mn-cs"/>
              </a:rPr>
              <a:t>Net Income Margin</a:t>
            </a:r>
            <a:endParaRPr kumimoji="0" lang="zh-CN" altLang="zh-CN" sz="1100" b="1" i="0" u="none" strike="noStrike" kern="1200" cap="none" spc="0" normalizeH="0" baseline="0" noProof="0" dirty="0">
              <a:ln>
                <a:noFill/>
              </a:ln>
              <a:solidFill>
                <a:srgbClr val="000000"/>
              </a:solidFill>
              <a:effectLst/>
              <a:uLnTx/>
              <a:uFillTx/>
              <a:latin typeface="Times New Roman"/>
              <a:ea typeface="华文楷体"/>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Projecting: from </a:t>
            </a:r>
            <a:r>
              <a:rPr lang="en-US" altLang="zh-CN" b="0" dirty="0">
                <a:solidFill>
                  <a:srgbClr val="000000"/>
                </a:solidFill>
                <a:latin typeface="Times New Roman"/>
                <a:ea typeface="华文楷体"/>
              </a:rPr>
              <a:t>-5</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.20% at FY23 to </a:t>
            </a:r>
            <a:r>
              <a:rPr lang="en-US" altLang="zh-CN" b="0" dirty="0">
                <a:solidFill>
                  <a:srgbClr val="000000"/>
                </a:solidFill>
                <a:latin typeface="Times New Roman"/>
                <a:ea typeface="华文楷体"/>
              </a:rPr>
              <a:t>0</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.03% at</a:t>
            </a:r>
            <a:r>
              <a:rPr kumimoji="0" lang="zh-CN" altLang="en-US" sz="1100" b="0" i="0" u="none" strike="noStrike" kern="1200" cap="none" spc="0" normalizeH="0" baseline="0" noProof="0" dirty="0">
                <a:ln>
                  <a:noFill/>
                </a:ln>
                <a:solidFill>
                  <a:srgbClr val="000000"/>
                </a:solidFill>
                <a:effectLst/>
                <a:uLnTx/>
                <a:uFillTx/>
                <a:latin typeface="Times New Roman"/>
                <a:ea typeface="华文楷体"/>
                <a:cs typeface="+mn-cs"/>
              </a:rPr>
              <a:t> </a:t>
            </a:r>
            <a:r>
              <a:rPr kumimoji="0" lang="en-US" altLang="zh-CN" sz="1100" b="0" i="0" u="none" strike="noStrike" kern="1200" cap="none" spc="0" normalizeH="0" baseline="0" noProof="0" dirty="0">
                <a:ln>
                  <a:noFill/>
                </a:ln>
                <a:solidFill>
                  <a:srgbClr val="000000"/>
                </a:solidFill>
                <a:effectLst/>
                <a:uLnTx/>
                <a:uFillTx/>
                <a:latin typeface="Times New Roman"/>
                <a:ea typeface="华文楷体"/>
                <a:cs typeface="+mn-cs"/>
              </a:rPr>
              <a:t>FY25.</a:t>
            </a:r>
            <a:endParaRPr kumimoji="0" lang="zh-CN" altLang="zh-CN" sz="1100" b="0" i="0" u="none" strike="noStrike" kern="1200" cap="none" spc="0" normalizeH="0" baseline="0" noProof="0" dirty="0">
              <a:ln>
                <a:noFill/>
              </a:ln>
              <a:solidFill>
                <a:srgbClr val="000000"/>
              </a:solidFill>
              <a:effectLst/>
              <a:uLnTx/>
              <a:uFillTx/>
              <a:latin typeface="Times New Roman"/>
              <a:ea typeface="华文楷体"/>
              <a:cs typeface="+mn-cs"/>
            </a:endParaRPr>
          </a:p>
        </p:txBody>
      </p:sp>
      <p:sp>
        <p:nvSpPr>
          <p:cNvPr id="15" name="TextBox 2">
            <a:extLst>
              <a:ext uri="{FF2B5EF4-FFF2-40B4-BE49-F238E27FC236}">
                <a16:creationId xmlns:a16="http://schemas.microsoft.com/office/drawing/2014/main" id="{19251D3A-0178-A037-C105-E4B047393B0B}"/>
              </a:ext>
            </a:extLst>
          </p:cNvPr>
          <p:cNvSpPr txBox="1"/>
          <p:nvPr/>
        </p:nvSpPr>
        <p:spPr>
          <a:xfrm>
            <a:off x="0" y="6663308"/>
            <a:ext cx="6242693" cy="222916"/>
          </a:xfrm>
          <a:prstGeom prst="rect">
            <a:avLst/>
          </a:prstGeom>
          <a:noFill/>
        </p:spPr>
        <p:txBody>
          <a:bodyPr wrap="square" lIns="34180" tIns="34180" rIns="34180" bIns="34180" rtlCol="0">
            <a:spAutoFit/>
          </a:bodyPr>
          <a:lstStyle/>
          <a:p>
            <a:pPr defTabSz="868223">
              <a:defRPr/>
            </a:pPr>
            <a:r>
              <a:rPr lang="en-US" altLang="zh-CN" sz="1000" i="1" dirty="0">
                <a:solidFill>
                  <a:prstClr val="black"/>
                </a:solidFill>
                <a:latin typeface="Arial" panose="020B0604020202020204" pitchFamily="34" charset="0"/>
                <a:cs typeface="Arial" panose="020B0604020202020204" pitchFamily="34" charset="0"/>
              </a:rPr>
              <a:t>Source: Annual Report</a:t>
            </a:r>
            <a:endParaRPr lang="zh-CN" altLang="en-US" sz="1000" i="1" dirty="0">
              <a:solidFill>
                <a:prstClr val="black"/>
              </a:solidFill>
              <a:latin typeface="Arial" panose="020B0604020202020204" pitchFamily="34" charset="0"/>
              <a:cs typeface="Arial" panose="020B0604020202020204" pitchFamily="34" charset="0"/>
            </a:endParaRPr>
          </a:p>
        </p:txBody>
      </p:sp>
      <p:pic>
        <p:nvPicPr>
          <p:cNvPr id="34" name="图片 33">
            <a:extLst>
              <a:ext uri="{FF2B5EF4-FFF2-40B4-BE49-F238E27FC236}">
                <a16:creationId xmlns:a16="http://schemas.microsoft.com/office/drawing/2014/main" id="{B976900B-C040-3598-793C-484EFAADF4CC}"/>
              </a:ext>
            </a:extLst>
          </p:cNvPr>
          <p:cNvPicPr>
            <a:picLocks noChangeAspect="1"/>
          </p:cNvPicPr>
          <p:nvPr/>
        </p:nvPicPr>
        <p:blipFill>
          <a:blip r:embed="rId7"/>
          <a:stretch>
            <a:fillRect/>
          </a:stretch>
        </p:blipFill>
        <p:spPr>
          <a:xfrm>
            <a:off x="353003" y="3023587"/>
            <a:ext cx="4861254" cy="1516711"/>
          </a:xfrm>
          <a:prstGeom prst="rect">
            <a:avLst/>
          </a:prstGeom>
        </p:spPr>
      </p:pic>
      <p:pic>
        <p:nvPicPr>
          <p:cNvPr id="37" name="图片 36">
            <a:extLst>
              <a:ext uri="{FF2B5EF4-FFF2-40B4-BE49-F238E27FC236}">
                <a16:creationId xmlns:a16="http://schemas.microsoft.com/office/drawing/2014/main" id="{BFBBC729-B95D-7928-2DDA-E22F7A838334}"/>
              </a:ext>
            </a:extLst>
          </p:cNvPr>
          <p:cNvPicPr>
            <a:picLocks noChangeAspect="1"/>
          </p:cNvPicPr>
          <p:nvPr/>
        </p:nvPicPr>
        <p:blipFill>
          <a:blip r:embed="rId8"/>
          <a:stretch>
            <a:fillRect/>
          </a:stretch>
        </p:blipFill>
        <p:spPr>
          <a:xfrm>
            <a:off x="347027" y="4613873"/>
            <a:ext cx="4844445" cy="784800"/>
          </a:xfrm>
          <a:prstGeom prst="rect">
            <a:avLst/>
          </a:prstGeom>
        </p:spPr>
      </p:pic>
      <p:pic>
        <p:nvPicPr>
          <p:cNvPr id="41" name="图片 40">
            <a:extLst>
              <a:ext uri="{FF2B5EF4-FFF2-40B4-BE49-F238E27FC236}">
                <a16:creationId xmlns:a16="http://schemas.microsoft.com/office/drawing/2014/main" id="{B1331FBC-C006-7E1A-B189-72AA130211D8}"/>
              </a:ext>
            </a:extLst>
          </p:cNvPr>
          <p:cNvPicPr>
            <a:picLocks noChangeAspect="1"/>
          </p:cNvPicPr>
          <p:nvPr/>
        </p:nvPicPr>
        <p:blipFill>
          <a:blip r:embed="rId9"/>
          <a:stretch>
            <a:fillRect/>
          </a:stretch>
        </p:blipFill>
        <p:spPr>
          <a:xfrm>
            <a:off x="353003" y="5472248"/>
            <a:ext cx="4861254" cy="1079199"/>
          </a:xfrm>
          <a:prstGeom prst="rect">
            <a:avLst/>
          </a:prstGeom>
        </p:spPr>
      </p:pic>
      <p:pic>
        <p:nvPicPr>
          <p:cNvPr id="43" name="图片 42">
            <a:extLst>
              <a:ext uri="{FF2B5EF4-FFF2-40B4-BE49-F238E27FC236}">
                <a16:creationId xmlns:a16="http://schemas.microsoft.com/office/drawing/2014/main" id="{080F30A0-F34B-BB52-AC27-F1F3A034A1DF}"/>
              </a:ext>
            </a:extLst>
          </p:cNvPr>
          <p:cNvPicPr>
            <a:picLocks noChangeAspect="1"/>
          </p:cNvPicPr>
          <p:nvPr/>
        </p:nvPicPr>
        <p:blipFill>
          <a:blip r:embed="rId10"/>
          <a:stretch>
            <a:fillRect/>
          </a:stretch>
        </p:blipFill>
        <p:spPr>
          <a:xfrm>
            <a:off x="353003" y="978955"/>
            <a:ext cx="4891179" cy="1966254"/>
          </a:xfrm>
          <a:prstGeom prst="rect">
            <a:avLst/>
          </a:prstGeom>
        </p:spPr>
      </p:pic>
    </p:spTree>
    <p:extLst>
      <p:ext uri="{BB962C8B-B14F-4D97-AF65-F5344CB8AC3E}">
        <p14:creationId xmlns:p14="http://schemas.microsoft.com/office/powerpoint/2010/main" val="2489069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hidden="1">
            <a:extLst>
              <a:ext uri="{FF2B5EF4-FFF2-40B4-BE49-F238E27FC236}">
                <a16:creationId xmlns:a16="http://schemas.microsoft.com/office/drawing/2014/main" id="{980CFF8A-5A01-5FD5-9D3D-3CFA2D1F2470}"/>
              </a:ext>
            </a:extLst>
          </p:cNvPr>
          <p:cNvGraphicFramePr>
            <a:graphicFrameLocks noChangeAspect="1"/>
          </p:cNvGraphicFramePr>
          <p:nvPr>
            <p:custDataLst>
              <p:tags r:id="rId2"/>
            </p:custDataLst>
            <p:extLst>
              <p:ext uri="{D42A27DB-BD31-4B8C-83A1-F6EECF244321}">
                <p14:modId xmlns:p14="http://schemas.microsoft.com/office/powerpoint/2010/main" val="31198735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4" name="think-cell 幻灯片" r:id="rId4" imgW="395" imgH="396" progId="TCLayout.ActiveDocument.1">
                  <p:embed/>
                </p:oleObj>
              </mc:Choice>
              <mc:Fallback>
                <p:oleObj name="think-cell 幻灯片" r:id="rId4" imgW="395" imgH="396" progId="TCLayout.ActiveDocument.1">
                  <p:embed/>
                  <p:pic>
                    <p:nvPicPr>
                      <p:cNvPr id="6" name="对象 5" hidden="1">
                        <a:extLst>
                          <a:ext uri="{FF2B5EF4-FFF2-40B4-BE49-F238E27FC236}">
                            <a16:creationId xmlns:a16="http://schemas.microsoft.com/office/drawing/2014/main" id="{980CFF8A-5A01-5FD5-9D3D-3CFA2D1F247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29483FA2-C0C2-376D-B114-C923B994BC8F}"/>
              </a:ext>
            </a:extLst>
          </p:cNvPr>
          <p:cNvSpPr>
            <a:spLocks noGrp="1"/>
          </p:cNvSpPr>
          <p:nvPr>
            <p:ph type="title"/>
          </p:nvPr>
        </p:nvSpPr>
        <p:spPr>
          <a:xfrm>
            <a:off x="51759" y="390261"/>
            <a:ext cx="11635273" cy="470728"/>
          </a:xfrm>
        </p:spPr>
        <p:txBody>
          <a:bodyPr vert="horz"/>
          <a:lstStyle/>
          <a:p>
            <a:r>
              <a:rPr lang="en-US" altLang="zh-CN" dirty="0"/>
              <a:t>   Projecting Income Statement</a:t>
            </a:r>
            <a:endParaRPr lang="zh-CN" altLang="en-US" dirty="0"/>
          </a:p>
        </p:txBody>
      </p:sp>
      <p:sp>
        <p:nvSpPr>
          <p:cNvPr id="7" name="TextBox 2">
            <a:extLst>
              <a:ext uri="{FF2B5EF4-FFF2-40B4-BE49-F238E27FC236}">
                <a16:creationId xmlns:a16="http://schemas.microsoft.com/office/drawing/2014/main" id="{DFB840C9-E8AA-A5BB-5040-96898B76D477}"/>
              </a:ext>
            </a:extLst>
          </p:cNvPr>
          <p:cNvSpPr txBox="1"/>
          <p:nvPr/>
        </p:nvSpPr>
        <p:spPr>
          <a:xfrm>
            <a:off x="0" y="6663308"/>
            <a:ext cx="6242693" cy="222916"/>
          </a:xfrm>
          <a:prstGeom prst="rect">
            <a:avLst/>
          </a:prstGeom>
          <a:noFill/>
        </p:spPr>
        <p:txBody>
          <a:bodyPr wrap="square" lIns="34180" tIns="34180" rIns="34180" bIns="34180" rtlCol="0">
            <a:spAutoFit/>
          </a:bodyPr>
          <a:lstStyle/>
          <a:p>
            <a:pPr defTabSz="868223">
              <a:defRPr/>
            </a:pPr>
            <a:r>
              <a:rPr lang="en-US" altLang="zh-CN" sz="1000" i="1" dirty="0">
                <a:solidFill>
                  <a:prstClr val="black"/>
                </a:solidFill>
                <a:latin typeface="Arial" panose="020B0604020202020204" pitchFamily="34" charset="0"/>
                <a:cs typeface="Arial" panose="020B0604020202020204" pitchFamily="34" charset="0"/>
              </a:rPr>
              <a:t>Source: Annual Report</a:t>
            </a:r>
            <a:endParaRPr lang="zh-CN" altLang="en-US" sz="1000" i="1" dirty="0">
              <a:solidFill>
                <a:prstClr val="black"/>
              </a:solidFill>
              <a:latin typeface="Arial" panose="020B0604020202020204" pitchFamily="34" charset="0"/>
              <a:cs typeface="Arial" panose="020B0604020202020204" pitchFamily="34" charset="0"/>
            </a:endParaRPr>
          </a:p>
        </p:txBody>
      </p:sp>
      <p:pic>
        <p:nvPicPr>
          <p:cNvPr id="10" name="图片 9">
            <a:extLst>
              <a:ext uri="{FF2B5EF4-FFF2-40B4-BE49-F238E27FC236}">
                <a16:creationId xmlns:a16="http://schemas.microsoft.com/office/drawing/2014/main" id="{CFC0E27E-E379-11A4-F505-4CDE69152DE9}"/>
              </a:ext>
            </a:extLst>
          </p:cNvPr>
          <p:cNvPicPr>
            <a:picLocks noChangeAspect="1"/>
          </p:cNvPicPr>
          <p:nvPr/>
        </p:nvPicPr>
        <p:blipFill>
          <a:blip r:embed="rId6"/>
          <a:stretch>
            <a:fillRect/>
          </a:stretch>
        </p:blipFill>
        <p:spPr>
          <a:xfrm>
            <a:off x="1684384" y="974653"/>
            <a:ext cx="9116617" cy="5574990"/>
          </a:xfrm>
          <a:prstGeom prst="rect">
            <a:avLst/>
          </a:prstGeom>
        </p:spPr>
      </p:pic>
    </p:spTree>
    <p:extLst>
      <p:ext uri="{BB962C8B-B14F-4D97-AF65-F5344CB8AC3E}">
        <p14:creationId xmlns:p14="http://schemas.microsoft.com/office/powerpoint/2010/main" val="1370874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对象 15" hidden="1">
            <a:extLst>
              <a:ext uri="{FF2B5EF4-FFF2-40B4-BE49-F238E27FC236}">
                <a16:creationId xmlns:a16="http://schemas.microsoft.com/office/drawing/2014/main" id="{F8425E13-0918-D166-05F2-AF33B2A38BB0}"/>
              </a:ext>
            </a:extLst>
          </p:cNvPr>
          <p:cNvGraphicFramePr>
            <a:graphicFrameLocks noChangeAspect="1"/>
          </p:cNvGraphicFramePr>
          <p:nvPr>
            <p:custDataLst>
              <p:tags r:id="rId2"/>
            </p:custDataLst>
            <p:extLst>
              <p:ext uri="{D42A27DB-BD31-4B8C-83A1-F6EECF244321}">
                <p14:modId xmlns:p14="http://schemas.microsoft.com/office/powerpoint/2010/main" val="25935843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38" name="think-cell 幻灯片" r:id="rId4" imgW="395" imgH="396" progId="TCLayout.ActiveDocument.1">
                  <p:embed/>
                </p:oleObj>
              </mc:Choice>
              <mc:Fallback>
                <p:oleObj name="think-cell 幻灯片" r:id="rId4" imgW="395" imgH="396" progId="TCLayout.ActiveDocument.1">
                  <p:embed/>
                  <p:pic>
                    <p:nvPicPr>
                      <p:cNvPr id="16" name="对象 15" hidden="1">
                        <a:extLst>
                          <a:ext uri="{FF2B5EF4-FFF2-40B4-BE49-F238E27FC236}">
                            <a16:creationId xmlns:a16="http://schemas.microsoft.com/office/drawing/2014/main" id="{F8425E13-0918-D166-05F2-AF33B2A38BB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BECC4A07-86A9-B03A-14ED-D36D52291241}"/>
              </a:ext>
            </a:extLst>
          </p:cNvPr>
          <p:cNvSpPr>
            <a:spLocks noGrp="1"/>
          </p:cNvSpPr>
          <p:nvPr>
            <p:ph type="title"/>
          </p:nvPr>
        </p:nvSpPr>
        <p:spPr>
          <a:xfrm>
            <a:off x="0" y="383226"/>
            <a:ext cx="12192000" cy="496730"/>
          </a:xfrm>
          <a:solidFill>
            <a:srgbClr val="C00000"/>
          </a:solidFill>
        </p:spPr>
        <p:txBody>
          <a:bodyPr vert="horz"/>
          <a:lstStyle/>
          <a:p>
            <a:r>
              <a:rPr lang="en-US" altLang="zh-CN" dirty="0"/>
              <a:t>   Projecting Balance Sheet</a:t>
            </a:r>
            <a:endParaRPr lang="zh-CN" altLang="en-US" dirty="0"/>
          </a:p>
        </p:txBody>
      </p:sp>
      <p:grpSp>
        <p:nvGrpSpPr>
          <p:cNvPr id="4" name="组合 3">
            <a:extLst>
              <a:ext uri="{FF2B5EF4-FFF2-40B4-BE49-F238E27FC236}">
                <a16:creationId xmlns:a16="http://schemas.microsoft.com/office/drawing/2014/main" id="{12594687-98EA-3C47-5AF7-C0583C249A5B}"/>
              </a:ext>
            </a:extLst>
          </p:cNvPr>
          <p:cNvGrpSpPr/>
          <p:nvPr/>
        </p:nvGrpSpPr>
        <p:grpSpPr>
          <a:xfrm>
            <a:off x="7222179" y="1034257"/>
            <a:ext cx="1610435" cy="545514"/>
            <a:chOff x="5495993" y="994645"/>
            <a:chExt cx="1610435" cy="545514"/>
          </a:xfrm>
        </p:grpSpPr>
        <p:sp>
          <p:nvSpPr>
            <p:cNvPr id="5" name="椭圆 4">
              <a:extLst>
                <a:ext uri="{FF2B5EF4-FFF2-40B4-BE49-F238E27FC236}">
                  <a16:creationId xmlns:a16="http://schemas.microsoft.com/office/drawing/2014/main" id="{BB907E2E-2CE5-AC7D-000A-F6BD35A23F68}"/>
                </a:ext>
              </a:extLst>
            </p:cNvPr>
            <p:cNvSpPr/>
            <p:nvPr/>
          </p:nvSpPr>
          <p:spPr>
            <a:xfrm>
              <a:off x="5495993" y="994645"/>
              <a:ext cx="541770" cy="545514"/>
            </a:xfrm>
            <a:prstGeom prst="ellipse">
              <a:avLst/>
            </a:prstGeom>
            <a:solidFill>
              <a:srgbClr val="F8CBAD"/>
            </a:solidFill>
            <a:ln w="19050">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6" name="Rectangle 6">
              <a:extLst>
                <a:ext uri="{FF2B5EF4-FFF2-40B4-BE49-F238E27FC236}">
                  <a16:creationId xmlns:a16="http://schemas.microsoft.com/office/drawing/2014/main" id="{EB095F29-AEEA-28C9-58AB-222FC8A08325}"/>
                </a:ext>
              </a:extLst>
            </p:cNvPr>
            <p:cNvSpPr/>
            <p:nvPr/>
          </p:nvSpPr>
          <p:spPr>
            <a:xfrm>
              <a:off x="5495993" y="1078995"/>
              <a:ext cx="1610435" cy="37681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68223">
                <a:defRPr/>
              </a:pPr>
              <a:r>
                <a:rPr kumimoji="1" lang="en-US" altLang="zh-CN" sz="1600" b="1" dirty="0">
                  <a:solidFill>
                    <a:schemeClr val="accent1"/>
                  </a:solidFill>
                  <a:latin typeface="Times New Roman" panose="02020603050405020304" pitchFamily="18" charset="0"/>
                  <a:ea typeface="楷体" panose="02010609060101010101" pitchFamily="49" charset="-122"/>
                </a:rPr>
                <a:t>Current Assets</a:t>
              </a:r>
            </a:p>
          </p:txBody>
        </p:sp>
      </p:grpSp>
      <p:sp>
        <p:nvSpPr>
          <p:cNvPr id="7" name="TextBox 2">
            <a:extLst>
              <a:ext uri="{FF2B5EF4-FFF2-40B4-BE49-F238E27FC236}">
                <a16:creationId xmlns:a16="http://schemas.microsoft.com/office/drawing/2014/main" id="{C6A879C4-7299-E7A0-C0BC-4E085B9435B2}"/>
              </a:ext>
            </a:extLst>
          </p:cNvPr>
          <p:cNvSpPr txBox="1"/>
          <p:nvPr/>
        </p:nvSpPr>
        <p:spPr>
          <a:xfrm>
            <a:off x="0" y="6663308"/>
            <a:ext cx="6242693" cy="222916"/>
          </a:xfrm>
          <a:prstGeom prst="rect">
            <a:avLst/>
          </a:prstGeom>
          <a:noFill/>
        </p:spPr>
        <p:txBody>
          <a:bodyPr wrap="square" lIns="34180" tIns="34180" rIns="34180" bIns="34180" rtlCol="0">
            <a:spAutoFit/>
          </a:bodyPr>
          <a:lstStyle/>
          <a:p>
            <a:pPr defTabSz="868223">
              <a:defRPr/>
            </a:pPr>
            <a:r>
              <a:rPr lang="en-US" altLang="zh-CN" sz="1000" i="1" dirty="0">
                <a:solidFill>
                  <a:prstClr val="black"/>
                </a:solidFill>
                <a:latin typeface="Arial" panose="020B0604020202020204" pitchFamily="34" charset="0"/>
                <a:cs typeface="Arial" panose="020B0604020202020204" pitchFamily="34" charset="0"/>
              </a:rPr>
              <a:t>Source: Annual Report</a:t>
            </a:r>
            <a:endParaRPr lang="zh-CN" altLang="en-US" sz="1000" i="1" dirty="0">
              <a:solidFill>
                <a:prstClr val="black"/>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562E8E9B-42BB-9C00-8AFD-0E76951BFD48}"/>
              </a:ext>
            </a:extLst>
          </p:cNvPr>
          <p:cNvSpPr txBox="1"/>
          <p:nvPr/>
        </p:nvSpPr>
        <p:spPr>
          <a:xfrm>
            <a:off x="7132872" y="1579771"/>
            <a:ext cx="4979348" cy="1938992"/>
          </a:xfrm>
          <a:prstGeom prst="rect">
            <a:avLst/>
          </a:prstGeom>
          <a:noFill/>
        </p:spPr>
        <p:txBody>
          <a:bodyPr wrap="square">
            <a:spAutoFit/>
          </a:bodyPr>
          <a:lstStyle/>
          <a:p>
            <a:pPr marL="171450" indent="-171450">
              <a:buFont typeface="Wingdings" panose="05000000000000000000" pitchFamily="2" charset="2"/>
              <a:buChar char="Ø"/>
            </a:pPr>
            <a:r>
              <a:rPr lang="en-US" altLang="zh-CN" sz="1200" b="1" dirty="0">
                <a:solidFill>
                  <a:schemeClr val="accent1"/>
                </a:solidFill>
                <a:latin typeface="Times New Roman" panose="02020603050405020304" pitchFamily="18" charset="0"/>
                <a:ea typeface="楷体" panose="02010609060101010101" pitchFamily="49" charset="-122"/>
              </a:rPr>
              <a:t>Cash And Equivalents</a:t>
            </a:r>
            <a:r>
              <a:rPr lang="zh-CN" altLang="en-US" sz="1200" b="1" dirty="0">
                <a:solidFill>
                  <a:schemeClr val="accent1"/>
                </a:solidFill>
                <a:latin typeface="Times New Roman" panose="02020603050405020304" pitchFamily="18" charset="0"/>
                <a:ea typeface="楷体" panose="02010609060101010101" pitchFamily="49" charset="-122"/>
              </a:rPr>
              <a:t>：</a:t>
            </a:r>
            <a:r>
              <a:rPr lang="en-US" altLang="zh-CN" sz="1200" dirty="0">
                <a:latin typeface="Times New Roman" panose="02020603050405020304" pitchFamily="18" charset="0"/>
                <a:ea typeface="楷体" panose="02010609060101010101" pitchFamily="49" charset="-122"/>
              </a:rPr>
              <a:t>Average of </a:t>
            </a:r>
            <a:r>
              <a:rPr lang="en-US" altLang="zh-CN" sz="1200" b="1" dirty="0">
                <a:latin typeface="Times New Roman" panose="02020603050405020304" pitchFamily="18" charset="0"/>
                <a:ea typeface="楷体" panose="02010609060101010101" pitchFamily="49" charset="-122"/>
              </a:rPr>
              <a:t>[cash and cash equivalents/revenue ratio] </a:t>
            </a:r>
            <a:r>
              <a:rPr lang="en-US" altLang="zh-CN" sz="1200" dirty="0">
                <a:latin typeface="Times New Roman" panose="02020603050405020304" pitchFamily="18" charset="0"/>
                <a:ea typeface="楷体" panose="02010609060101010101" pitchFamily="49" charset="-122"/>
              </a:rPr>
              <a:t>in the past 3 years * Forecast revenue for the current year</a:t>
            </a:r>
          </a:p>
          <a:p>
            <a:pPr marL="171450" indent="-171450">
              <a:buFont typeface="Wingdings" panose="05000000000000000000" pitchFamily="2" charset="2"/>
              <a:buChar char="Ø"/>
            </a:pPr>
            <a:r>
              <a:rPr lang="en-US" altLang="zh-CN" sz="1200" b="1" dirty="0">
                <a:solidFill>
                  <a:schemeClr val="accent1"/>
                </a:solidFill>
                <a:latin typeface="Times New Roman" panose="02020603050405020304" pitchFamily="18" charset="0"/>
                <a:ea typeface="楷体" panose="02010609060101010101" pitchFamily="49" charset="-122"/>
              </a:rPr>
              <a:t>Other Short Term Investments</a:t>
            </a:r>
            <a:r>
              <a:rPr lang="zh-CN" altLang="en-US" sz="1200" b="1" dirty="0">
                <a:solidFill>
                  <a:schemeClr val="accent1"/>
                </a:solidFill>
                <a:latin typeface="Times New Roman" panose="02020603050405020304" pitchFamily="18" charset="0"/>
                <a:ea typeface="楷体" panose="02010609060101010101" pitchFamily="49" charset="-122"/>
              </a:rPr>
              <a:t>：</a:t>
            </a:r>
            <a:r>
              <a:rPr lang="en-US" altLang="zh-CN" sz="1200" dirty="0">
                <a:latin typeface="Times New Roman" panose="02020603050405020304" pitchFamily="18" charset="0"/>
                <a:ea typeface="楷体" panose="02010609060101010101" pitchFamily="49" charset="-122"/>
              </a:rPr>
              <a:t>Average of</a:t>
            </a:r>
            <a:r>
              <a:rPr lang="en-US" altLang="zh-CN" sz="1200" b="1" dirty="0">
                <a:latin typeface="Times New Roman" panose="02020603050405020304" pitchFamily="18" charset="0"/>
                <a:ea typeface="楷体" panose="02010609060101010101" pitchFamily="49" charset="-122"/>
              </a:rPr>
              <a:t> [other short-term investment/revenue ratio]</a:t>
            </a:r>
            <a:r>
              <a:rPr lang="en-US" altLang="zh-CN" sz="1200" dirty="0">
                <a:latin typeface="Times New Roman" panose="02020603050405020304" pitchFamily="18" charset="0"/>
                <a:ea typeface="楷体" panose="02010609060101010101" pitchFamily="49" charset="-122"/>
              </a:rPr>
              <a:t> in the past 3 years * the forecast revenue of the current year</a:t>
            </a:r>
          </a:p>
          <a:p>
            <a:pPr marL="171450" indent="-171450">
              <a:buFont typeface="Wingdings" panose="05000000000000000000" pitchFamily="2" charset="2"/>
              <a:buChar char="Ø"/>
            </a:pPr>
            <a:r>
              <a:rPr lang="en-US" altLang="zh-CN" sz="1200" b="1" dirty="0">
                <a:solidFill>
                  <a:schemeClr val="accent1"/>
                </a:solidFill>
                <a:latin typeface="Times New Roman" panose="02020603050405020304" pitchFamily="18" charset="0"/>
                <a:ea typeface="楷体" panose="02010609060101010101" pitchFamily="49" charset="-122"/>
              </a:rPr>
              <a:t>Accounts &amp; Notes Receivable</a:t>
            </a:r>
            <a:r>
              <a:rPr lang="zh-CN" altLang="en-US" sz="1200" b="1" dirty="0">
                <a:solidFill>
                  <a:schemeClr val="accent1"/>
                </a:solidFill>
                <a:latin typeface="Times New Roman" panose="02020603050405020304" pitchFamily="18" charset="0"/>
                <a:ea typeface="楷体" panose="02010609060101010101" pitchFamily="49" charset="-122"/>
              </a:rPr>
              <a:t>：</a:t>
            </a:r>
            <a:r>
              <a:rPr lang="en-US" altLang="zh-CN" sz="1200" dirty="0">
                <a:latin typeface="Times New Roman" panose="02020603050405020304" pitchFamily="18" charset="0"/>
                <a:ea typeface="楷体" panose="02010609060101010101" pitchFamily="49" charset="-122"/>
              </a:rPr>
              <a:t>The forecast revenue of the current year / (the average of the past 3 years </a:t>
            </a:r>
            <a:r>
              <a:rPr lang="en-US" altLang="zh-CN" sz="1200" b="1" dirty="0">
                <a:latin typeface="Times New Roman" panose="02020603050405020304" pitchFamily="18" charset="0"/>
                <a:ea typeface="楷体" panose="02010609060101010101" pitchFamily="49" charset="-122"/>
              </a:rPr>
              <a:t>[accounts receivable turnover rate] </a:t>
            </a:r>
            <a:r>
              <a:rPr lang="en-US" altLang="zh-CN" sz="1200" dirty="0">
                <a:latin typeface="Times New Roman" panose="02020603050405020304" pitchFamily="18" charset="0"/>
                <a:ea typeface="楷体" panose="02010609060101010101" pitchFamily="49" charset="-122"/>
              </a:rPr>
              <a:t>) *2- accounts receivable of last year</a:t>
            </a:r>
          </a:p>
          <a:p>
            <a:pPr marL="171450" indent="-171450">
              <a:buFont typeface="Wingdings" panose="05000000000000000000" pitchFamily="2" charset="2"/>
              <a:buChar char="Ø"/>
            </a:pPr>
            <a:r>
              <a:rPr lang="en-US" altLang="zh-CN" sz="1200" b="1" dirty="0">
                <a:solidFill>
                  <a:schemeClr val="accent1"/>
                </a:solidFill>
                <a:latin typeface="Times New Roman" panose="02020603050405020304" pitchFamily="18" charset="0"/>
                <a:ea typeface="楷体" panose="02010609060101010101" pitchFamily="49" charset="-122"/>
              </a:rPr>
              <a:t>Inventory</a:t>
            </a:r>
            <a:r>
              <a:rPr lang="zh-CN" altLang="en-US" sz="1200" b="1" dirty="0">
                <a:solidFill>
                  <a:schemeClr val="accent1"/>
                </a:solidFill>
                <a:latin typeface="Times New Roman" panose="02020603050405020304" pitchFamily="18" charset="0"/>
                <a:ea typeface="楷体" panose="02010609060101010101" pitchFamily="49" charset="-122"/>
              </a:rPr>
              <a:t>：</a:t>
            </a:r>
            <a:r>
              <a:rPr lang="en-US" altLang="zh-CN" sz="1200" dirty="0">
                <a:latin typeface="Times New Roman" panose="02020603050405020304" pitchFamily="18" charset="0"/>
                <a:ea typeface="楷体" panose="02010609060101010101" pitchFamily="49" charset="-122"/>
              </a:rPr>
              <a:t>(COGS/ average of the past 3 years </a:t>
            </a:r>
            <a:r>
              <a:rPr lang="en-US" altLang="zh-CN" sz="1200" b="1" dirty="0">
                <a:latin typeface="Times New Roman" panose="02020603050405020304" pitchFamily="18" charset="0"/>
                <a:ea typeface="楷体" panose="02010609060101010101" pitchFamily="49" charset="-122"/>
              </a:rPr>
              <a:t>【inventory turnover rate】</a:t>
            </a:r>
            <a:r>
              <a:rPr lang="en-US" altLang="zh-CN" sz="1200" dirty="0">
                <a:latin typeface="Times New Roman" panose="02020603050405020304" pitchFamily="18" charset="0"/>
                <a:ea typeface="楷体" panose="02010609060101010101" pitchFamily="49" charset="-122"/>
              </a:rPr>
              <a:t>) *2- Last year's inventory</a:t>
            </a:r>
          </a:p>
        </p:txBody>
      </p:sp>
      <p:grpSp>
        <p:nvGrpSpPr>
          <p:cNvPr id="11" name="组合 10">
            <a:extLst>
              <a:ext uri="{FF2B5EF4-FFF2-40B4-BE49-F238E27FC236}">
                <a16:creationId xmlns:a16="http://schemas.microsoft.com/office/drawing/2014/main" id="{9E7435C8-5E79-ABCD-E4BB-8E02EE84579A}"/>
              </a:ext>
            </a:extLst>
          </p:cNvPr>
          <p:cNvGrpSpPr/>
          <p:nvPr/>
        </p:nvGrpSpPr>
        <p:grpSpPr>
          <a:xfrm>
            <a:off x="7303555" y="3489391"/>
            <a:ext cx="2098195" cy="545514"/>
            <a:chOff x="5495993" y="994645"/>
            <a:chExt cx="2098195" cy="545514"/>
          </a:xfrm>
        </p:grpSpPr>
        <p:sp>
          <p:nvSpPr>
            <p:cNvPr id="12" name="椭圆 11">
              <a:extLst>
                <a:ext uri="{FF2B5EF4-FFF2-40B4-BE49-F238E27FC236}">
                  <a16:creationId xmlns:a16="http://schemas.microsoft.com/office/drawing/2014/main" id="{5F7F3E3C-63B3-FADC-EE60-6FFA7779A33E}"/>
                </a:ext>
              </a:extLst>
            </p:cNvPr>
            <p:cNvSpPr/>
            <p:nvPr/>
          </p:nvSpPr>
          <p:spPr>
            <a:xfrm>
              <a:off x="5495993" y="994645"/>
              <a:ext cx="541770" cy="545514"/>
            </a:xfrm>
            <a:prstGeom prst="ellipse">
              <a:avLst/>
            </a:prstGeom>
            <a:solidFill>
              <a:srgbClr val="F8CBAD"/>
            </a:solidFill>
            <a:ln w="19050">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chemeClr val="tx1"/>
                </a:solidFill>
              </a:endParaRPr>
            </a:p>
          </p:txBody>
        </p:sp>
        <p:sp>
          <p:nvSpPr>
            <p:cNvPr id="13" name="Rectangle 6">
              <a:extLst>
                <a:ext uri="{FF2B5EF4-FFF2-40B4-BE49-F238E27FC236}">
                  <a16:creationId xmlns:a16="http://schemas.microsoft.com/office/drawing/2014/main" id="{B5E6805F-9882-AE09-D28F-68DF07F4B91A}"/>
                </a:ext>
              </a:extLst>
            </p:cNvPr>
            <p:cNvSpPr/>
            <p:nvPr/>
          </p:nvSpPr>
          <p:spPr>
            <a:xfrm>
              <a:off x="5495993" y="1078995"/>
              <a:ext cx="2098195" cy="37681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68223">
                <a:defRPr/>
              </a:pPr>
              <a:r>
                <a:rPr kumimoji="1" lang="en-US" altLang="zh-CN" sz="1600" b="1" dirty="0">
                  <a:solidFill>
                    <a:schemeClr val="accent1"/>
                  </a:solidFill>
                  <a:latin typeface="Times New Roman" panose="02020603050405020304" pitchFamily="18" charset="0"/>
                  <a:ea typeface="楷体" panose="02010609060101010101" pitchFamily="49" charset="-122"/>
                </a:rPr>
                <a:t>Non-Current Assets</a:t>
              </a:r>
            </a:p>
          </p:txBody>
        </p:sp>
      </p:grpSp>
      <p:sp>
        <p:nvSpPr>
          <p:cNvPr id="14" name="文本框 13">
            <a:extLst>
              <a:ext uri="{FF2B5EF4-FFF2-40B4-BE49-F238E27FC236}">
                <a16:creationId xmlns:a16="http://schemas.microsoft.com/office/drawing/2014/main" id="{CB78D9D6-C11A-75C7-7364-EEFF8A488E31}"/>
              </a:ext>
            </a:extLst>
          </p:cNvPr>
          <p:cNvSpPr txBox="1"/>
          <p:nvPr/>
        </p:nvSpPr>
        <p:spPr>
          <a:xfrm>
            <a:off x="7212652" y="4119255"/>
            <a:ext cx="4899568" cy="2123658"/>
          </a:xfrm>
          <a:prstGeom prst="rect">
            <a:avLst/>
          </a:prstGeom>
          <a:noFill/>
        </p:spPr>
        <p:txBody>
          <a:bodyPr wrap="square">
            <a:spAutoFit/>
          </a:bodyPr>
          <a:lstStyle/>
          <a:p>
            <a:pPr marL="171450" indent="-171450">
              <a:buFont typeface="Wingdings" panose="05000000000000000000" pitchFamily="2" charset="2"/>
              <a:buChar char="Ø"/>
            </a:pPr>
            <a:r>
              <a:rPr lang="en-US" altLang="zh-CN" sz="1200" b="1" dirty="0">
                <a:solidFill>
                  <a:schemeClr val="accent1"/>
                </a:solidFill>
                <a:latin typeface="Times New Roman" panose="02020603050405020304" pitchFamily="18" charset="0"/>
                <a:ea typeface="楷体" panose="02010609060101010101" pitchFamily="49" charset="-122"/>
              </a:rPr>
              <a:t>Net Fixed Assets: </a:t>
            </a:r>
            <a:r>
              <a:rPr lang="en-US" altLang="zh-CN" sz="1200" dirty="0">
                <a:latin typeface="Times New Roman" panose="02020603050405020304" pitchFamily="18" charset="0"/>
                <a:ea typeface="楷体" panose="02010609060101010101" pitchFamily="49" charset="-122"/>
              </a:rPr>
              <a:t>(the average of the last 3 years (</a:t>
            </a:r>
            <a:r>
              <a:rPr lang="en-US" altLang="zh-CN" sz="1200" b="1" dirty="0">
                <a:solidFill>
                  <a:schemeClr val="accent1"/>
                </a:solidFill>
                <a:latin typeface="Times New Roman" panose="02020603050405020304" pitchFamily="18" charset="0"/>
                <a:ea typeface="楷体" panose="02010609060101010101" pitchFamily="49" charset="-122"/>
              </a:rPr>
              <a:t>Net Fixed Assets</a:t>
            </a:r>
            <a:r>
              <a:rPr lang="en-US" altLang="zh-CN" sz="1200" b="1" dirty="0">
                <a:latin typeface="Times New Roman" panose="02020603050405020304" pitchFamily="18" charset="0"/>
                <a:ea typeface="楷体" panose="02010609060101010101" pitchFamily="49" charset="-122"/>
              </a:rPr>
              <a:t> growth rate</a:t>
            </a:r>
            <a:r>
              <a:rPr lang="en-US" altLang="zh-CN" sz="1200" dirty="0">
                <a:latin typeface="Times New Roman" panose="02020603050405020304" pitchFamily="18" charset="0"/>
                <a:ea typeface="楷体" panose="02010609060101010101" pitchFamily="49" charset="-122"/>
              </a:rPr>
              <a:t>) +1)* Total Net Fixed Assets of last year</a:t>
            </a:r>
          </a:p>
          <a:p>
            <a:pPr marL="171450" indent="-171450">
              <a:buFont typeface="Wingdings" panose="05000000000000000000" pitchFamily="2" charset="2"/>
              <a:buChar char="Ø"/>
            </a:pPr>
            <a:r>
              <a:rPr lang="en-US" altLang="zh-CN" sz="1200" b="1" dirty="0">
                <a:solidFill>
                  <a:schemeClr val="accent1"/>
                </a:solidFill>
                <a:latin typeface="Times New Roman" panose="02020603050405020304" pitchFamily="18" charset="0"/>
                <a:ea typeface="楷体" panose="02010609060101010101" pitchFamily="49" charset="-122"/>
              </a:rPr>
              <a:t>Equity Investments: </a:t>
            </a:r>
            <a:r>
              <a:rPr lang="en-US" altLang="zh-CN" sz="1200" dirty="0">
                <a:latin typeface="Times New Roman" panose="02020603050405020304" pitchFamily="18" charset="0"/>
                <a:ea typeface="楷体" panose="02010609060101010101" pitchFamily="49" charset="-122"/>
              </a:rPr>
              <a:t>(the average of the past 3 years [</a:t>
            </a:r>
            <a:r>
              <a:rPr lang="en-US" altLang="zh-CN" sz="1200" b="1" dirty="0">
                <a:latin typeface="Times New Roman" panose="02020603050405020304" pitchFamily="18" charset="0"/>
                <a:ea typeface="楷体" panose="02010609060101010101" pitchFamily="49" charset="-122"/>
              </a:rPr>
              <a:t>accumulated depreciation/total PPE of the previous year ratio</a:t>
            </a:r>
            <a:r>
              <a:rPr lang="en-US" altLang="zh-CN" sz="1200" dirty="0">
                <a:latin typeface="Times New Roman" panose="02020603050405020304" pitchFamily="18" charset="0"/>
                <a:ea typeface="楷体" panose="02010609060101010101" pitchFamily="49" charset="-122"/>
              </a:rPr>
              <a:t>]) * the predicted total PPE of the previous year</a:t>
            </a:r>
          </a:p>
          <a:p>
            <a:pPr marL="171450" indent="-171450">
              <a:buFont typeface="Wingdings" panose="05000000000000000000" pitchFamily="2" charset="2"/>
              <a:buChar char="Ø"/>
            </a:pPr>
            <a:r>
              <a:rPr lang="en-US" altLang="zh-CN" sz="1200" b="1" dirty="0">
                <a:solidFill>
                  <a:schemeClr val="accent1"/>
                </a:solidFill>
                <a:latin typeface="Times New Roman" panose="02020603050405020304" pitchFamily="18" charset="0"/>
                <a:ea typeface="楷体" panose="02010609060101010101" pitchFamily="49" charset="-122"/>
              </a:rPr>
              <a:t>Other Long-Term Investments : </a:t>
            </a:r>
            <a:r>
              <a:rPr lang="en-US" altLang="zh-CN" sz="1200" dirty="0">
                <a:latin typeface="Times New Roman" panose="02020603050405020304" pitchFamily="18" charset="0"/>
                <a:ea typeface="楷体" panose="02010609060101010101" pitchFamily="49" charset="-122"/>
              </a:rPr>
              <a:t>the average of the past 3 years</a:t>
            </a:r>
          </a:p>
          <a:p>
            <a:pPr marL="171450" indent="-171450">
              <a:buFont typeface="Wingdings" panose="05000000000000000000" pitchFamily="2" charset="2"/>
              <a:buChar char="Ø"/>
            </a:pPr>
            <a:r>
              <a:rPr lang="en-US" altLang="zh-CN" sz="1200" b="1" dirty="0">
                <a:solidFill>
                  <a:schemeClr val="accent1"/>
                </a:solidFill>
                <a:latin typeface="Times New Roman" panose="02020603050405020304" pitchFamily="18" charset="0"/>
                <a:ea typeface="楷体" panose="02010609060101010101" pitchFamily="49" charset="-122"/>
              </a:rPr>
              <a:t>Goodwill and Intangible Assets: </a:t>
            </a:r>
            <a:r>
              <a:rPr lang="en-US" altLang="zh-CN" sz="1200" b="1" dirty="0">
                <a:latin typeface="Times New Roman" panose="02020603050405020304" pitchFamily="18" charset="0"/>
                <a:ea typeface="楷体" panose="02010609060101010101" pitchFamily="49" charset="-122"/>
              </a:rPr>
              <a:t>Average </a:t>
            </a:r>
            <a:r>
              <a:rPr lang="en-US" altLang="zh-CN" sz="1200" b="1" dirty="0">
                <a:solidFill>
                  <a:schemeClr val="accent1"/>
                </a:solidFill>
                <a:latin typeface="Times New Roman" panose="02020603050405020304" pitchFamily="18" charset="0"/>
                <a:ea typeface="楷体" panose="02010609060101010101" pitchFamily="49" charset="-122"/>
              </a:rPr>
              <a:t>Goodwill and Intangible</a:t>
            </a:r>
            <a:r>
              <a:rPr lang="en-US" altLang="zh-CN" sz="1200" b="1" dirty="0">
                <a:latin typeface="Times New Roman" panose="02020603050405020304" pitchFamily="18" charset="0"/>
                <a:ea typeface="楷体" panose="02010609060101010101" pitchFamily="49" charset="-122"/>
              </a:rPr>
              <a:t> amortization ratio</a:t>
            </a:r>
            <a:r>
              <a:rPr lang="en-US" altLang="zh-CN" sz="1200" dirty="0">
                <a:latin typeface="Times New Roman" panose="02020603050405020304" pitchFamily="18" charset="0"/>
                <a:ea typeface="楷体" panose="02010609060101010101" pitchFamily="49" charset="-122"/>
              </a:rPr>
              <a:t> in the past 3 years * Goodwill and Intangible of last year + Goodwill and Intangible of last year</a:t>
            </a:r>
          </a:p>
          <a:p>
            <a:pPr marL="171450" indent="-171450">
              <a:buFont typeface="Wingdings" panose="05000000000000000000" pitchFamily="2" charset="2"/>
              <a:buChar char="Ø"/>
            </a:pPr>
            <a:r>
              <a:rPr lang="en-US" altLang="zh-CN" sz="1200" b="1" dirty="0">
                <a:solidFill>
                  <a:schemeClr val="accent1"/>
                </a:solidFill>
                <a:latin typeface="Times New Roman" panose="02020603050405020304" pitchFamily="18" charset="0"/>
                <a:ea typeface="楷体" panose="02010609060101010101" pitchFamily="49" charset="-122"/>
              </a:rPr>
              <a:t>Leased Land : </a:t>
            </a:r>
            <a:r>
              <a:rPr lang="en-US" altLang="zh-CN" sz="1200" b="1" dirty="0">
                <a:latin typeface="Times New Roman" panose="02020603050405020304" pitchFamily="18" charset="0"/>
                <a:ea typeface="楷体" panose="02010609060101010101" pitchFamily="49" charset="-122"/>
              </a:rPr>
              <a:t>(Average amortization rate of leased land over past 3 years) * value of leased land of last year</a:t>
            </a:r>
            <a:endParaRPr lang="en-US" altLang="zh-CN" sz="1200" dirty="0">
              <a:latin typeface="Times New Roman" panose="02020603050405020304" pitchFamily="18" charset="0"/>
              <a:ea typeface="楷体" panose="02010609060101010101" pitchFamily="49" charset="-122"/>
            </a:endParaRPr>
          </a:p>
        </p:txBody>
      </p:sp>
      <p:graphicFrame>
        <p:nvGraphicFramePr>
          <p:cNvPr id="3" name="表格 2">
            <a:extLst>
              <a:ext uri="{FF2B5EF4-FFF2-40B4-BE49-F238E27FC236}">
                <a16:creationId xmlns:a16="http://schemas.microsoft.com/office/drawing/2014/main" id="{7EE2F66C-4902-EEDF-E1C6-F909F7A58970}"/>
              </a:ext>
            </a:extLst>
          </p:cNvPr>
          <p:cNvGraphicFramePr>
            <a:graphicFrameLocks noGrp="1"/>
          </p:cNvGraphicFramePr>
          <p:nvPr>
            <p:extLst>
              <p:ext uri="{D42A27DB-BD31-4B8C-83A1-F6EECF244321}">
                <p14:modId xmlns:p14="http://schemas.microsoft.com/office/powerpoint/2010/main" val="3468430446"/>
              </p:ext>
            </p:extLst>
          </p:nvPr>
        </p:nvGraphicFramePr>
        <p:xfrm>
          <a:off x="195640" y="1245276"/>
          <a:ext cx="6937230" cy="5053140"/>
        </p:xfrm>
        <a:graphic>
          <a:graphicData uri="http://schemas.openxmlformats.org/drawingml/2006/table">
            <a:tbl>
              <a:tblPr/>
              <a:tblGrid>
                <a:gridCol w="1704912">
                  <a:extLst>
                    <a:ext uri="{9D8B030D-6E8A-4147-A177-3AD203B41FA5}">
                      <a16:colId xmlns:a16="http://schemas.microsoft.com/office/drawing/2014/main" val="1236862158"/>
                    </a:ext>
                  </a:extLst>
                </a:gridCol>
                <a:gridCol w="176370">
                  <a:extLst>
                    <a:ext uri="{9D8B030D-6E8A-4147-A177-3AD203B41FA5}">
                      <a16:colId xmlns:a16="http://schemas.microsoft.com/office/drawing/2014/main" val="3642078823"/>
                    </a:ext>
                  </a:extLst>
                </a:gridCol>
                <a:gridCol w="842658">
                  <a:extLst>
                    <a:ext uri="{9D8B030D-6E8A-4147-A177-3AD203B41FA5}">
                      <a16:colId xmlns:a16="http://schemas.microsoft.com/office/drawing/2014/main" val="1322431068"/>
                    </a:ext>
                  </a:extLst>
                </a:gridCol>
                <a:gridCol w="842658">
                  <a:extLst>
                    <a:ext uri="{9D8B030D-6E8A-4147-A177-3AD203B41FA5}">
                      <a16:colId xmlns:a16="http://schemas.microsoft.com/office/drawing/2014/main" val="2860768324"/>
                    </a:ext>
                  </a:extLst>
                </a:gridCol>
                <a:gridCol w="842658">
                  <a:extLst>
                    <a:ext uri="{9D8B030D-6E8A-4147-A177-3AD203B41FA5}">
                      <a16:colId xmlns:a16="http://schemas.microsoft.com/office/drawing/2014/main" val="3026421198"/>
                    </a:ext>
                  </a:extLst>
                </a:gridCol>
                <a:gridCol w="842658">
                  <a:extLst>
                    <a:ext uri="{9D8B030D-6E8A-4147-A177-3AD203B41FA5}">
                      <a16:colId xmlns:a16="http://schemas.microsoft.com/office/drawing/2014/main" val="7320540"/>
                    </a:ext>
                  </a:extLst>
                </a:gridCol>
                <a:gridCol w="842658">
                  <a:extLst>
                    <a:ext uri="{9D8B030D-6E8A-4147-A177-3AD203B41FA5}">
                      <a16:colId xmlns:a16="http://schemas.microsoft.com/office/drawing/2014/main" val="1349805348"/>
                    </a:ext>
                  </a:extLst>
                </a:gridCol>
                <a:gridCol w="842658">
                  <a:extLst>
                    <a:ext uri="{9D8B030D-6E8A-4147-A177-3AD203B41FA5}">
                      <a16:colId xmlns:a16="http://schemas.microsoft.com/office/drawing/2014/main" val="897887123"/>
                    </a:ext>
                  </a:extLst>
                </a:gridCol>
              </a:tblGrid>
              <a:tr h="174324">
                <a:tc>
                  <a:txBody>
                    <a:bodyPr/>
                    <a:lstStyle/>
                    <a:p>
                      <a:pPr algn="l" fontAlgn="ctr"/>
                      <a:r>
                        <a:rPr lang="en-US" sz="1000" b="1" i="0" u="none" strike="noStrike" dirty="0">
                          <a:solidFill>
                            <a:srgbClr val="FFFFFF"/>
                          </a:solidFill>
                          <a:effectLst/>
                          <a:latin typeface="Times New Roman" panose="02020603050405020304" pitchFamily="18" charset="0"/>
                          <a:ea typeface="宋体" panose="02010600030101010101" pitchFamily="2" charset="-122"/>
                        </a:rPr>
                        <a:t>Balance Sheet</a:t>
                      </a:r>
                    </a:p>
                  </a:txBody>
                  <a:tcPr marL="0" marR="0" marT="0" marB="0" anchor="ctr">
                    <a:lnL>
                      <a:noFill/>
                    </a:lnL>
                    <a:lnR>
                      <a:noFill/>
                    </a:lnR>
                    <a:lnT>
                      <a:noFill/>
                    </a:lnT>
                    <a:lnB>
                      <a:noFill/>
                    </a:lnB>
                    <a:solidFill>
                      <a:srgbClr val="C00000"/>
                    </a:solidFill>
                  </a:tcPr>
                </a:tc>
                <a:tc>
                  <a:txBody>
                    <a:bodyPr/>
                    <a:lstStyle/>
                    <a:p>
                      <a:pPr algn="l" fontAlgn="ctr"/>
                      <a:r>
                        <a:rPr lang="zh-CN" altLang="en-US" sz="900" b="1" i="0" u="none" strike="noStrike">
                          <a:solidFill>
                            <a:srgbClr val="FFFFFF"/>
                          </a:solidFill>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C00000"/>
                    </a:solidFill>
                  </a:tcPr>
                </a:tc>
                <a:tc>
                  <a:txBody>
                    <a:bodyPr/>
                    <a:lstStyle/>
                    <a:p>
                      <a:pPr algn="l" fontAlgn="ctr"/>
                      <a:r>
                        <a:rPr lang="zh-CN" altLang="en-US" sz="900" b="1" i="0" u="none" strike="noStrike">
                          <a:solidFill>
                            <a:srgbClr val="FFFFFF"/>
                          </a:solidFill>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C00000"/>
                    </a:solidFill>
                  </a:tcPr>
                </a:tc>
                <a:tc>
                  <a:txBody>
                    <a:bodyPr/>
                    <a:lstStyle/>
                    <a:p>
                      <a:pPr algn="l" fontAlgn="ctr"/>
                      <a:r>
                        <a:rPr lang="zh-CN" altLang="en-US" sz="900" b="1" i="0" u="none" strike="noStrike" dirty="0">
                          <a:solidFill>
                            <a:srgbClr val="FFFFFF"/>
                          </a:solidFill>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C00000"/>
                    </a:solidFill>
                  </a:tcPr>
                </a:tc>
                <a:tc>
                  <a:txBody>
                    <a:bodyPr/>
                    <a:lstStyle/>
                    <a:p>
                      <a:pPr algn="l" fontAlgn="ctr"/>
                      <a:r>
                        <a:rPr lang="zh-CN" altLang="en-US" sz="900" b="1" i="0" u="none" strike="noStrike">
                          <a:solidFill>
                            <a:srgbClr val="FFFFFF"/>
                          </a:solidFill>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C00000"/>
                    </a:solidFill>
                  </a:tcPr>
                </a:tc>
                <a:tc>
                  <a:txBody>
                    <a:bodyPr/>
                    <a:lstStyle/>
                    <a:p>
                      <a:pPr algn="l" fontAlgn="ctr"/>
                      <a:r>
                        <a:rPr lang="zh-CN" altLang="en-US" sz="900" b="1" i="0" u="none" strike="noStrike">
                          <a:solidFill>
                            <a:srgbClr val="FFFFFF"/>
                          </a:solidFill>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C00000"/>
                    </a:solidFill>
                  </a:tcPr>
                </a:tc>
                <a:tc>
                  <a:txBody>
                    <a:bodyPr/>
                    <a:lstStyle/>
                    <a:p>
                      <a:pPr algn="l" fontAlgn="ctr"/>
                      <a:r>
                        <a:rPr lang="zh-CN" altLang="en-US" sz="900" b="1" i="0" u="none" strike="noStrike">
                          <a:solidFill>
                            <a:srgbClr val="FFFFFF"/>
                          </a:solidFill>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C00000"/>
                    </a:solidFill>
                  </a:tcPr>
                </a:tc>
                <a:tc>
                  <a:txBody>
                    <a:bodyPr/>
                    <a:lstStyle/>
                    <a:p>
                      <a:pPr algn="l" fontAlgn="ctr"/>
                      <a:r>
                        <a:rPr lang="zh-CN" altLang="en-US" sz="900" b="1" i="0" u="none" strike="noStrike" dirty="0">
                          <a:solidFill>
                            <a:srgbClr val="FFFFFF"/>
                          </a:solidFill>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C00000"/>
                    </a:solidFill>
                  </a:tcPr>
                </a:tc>
                <a:extLst>
                  <a:ext uri="{0D108BD9-81ED-4DB2-BD59-A6C34878D82A}">
                    <a16:rowId xmlns:a16="http://schemas.microsoft.com/office/drawing/2014/main" val="2118523596"/>
                  </a:ext>
                </a:extLst>
              </a:tr>
              <a:tr h="152463">
                <a:tc>
                  <a:txBody>
                    <a:bodyPr/>
                    <a:lstStyle/>
                    <a:p>
                      <a:pPr algn="l" fontAlgn="ctr"/>
                      <a:r>
                        <a:rPr lang="en-US" sz="900" b="1" i="0" u="none" strike="noStrike" dirty="0">
                          <a:solidFill>
                            <a:srgbClr val="0000FF"/>
                          </a:solidFill>
                          <a:effectLst/>
                          <a:latin typeface="Times New Roman" panose="02020603050405020304" pitchFamily="18" charset="0"/>
                          <a:ea typeface="宋体" panose="02010600030101010101" pitchFamily="2" charset="-122"/>
                        </a:rPr>
                        <a:t>(USD in millions)</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900" b="0" i="0" u="none" strike="noStrike" dirty="0">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594568"/>
                  </a:ext>
                </a:extLst>
              </a:tr>
              <a:tr h="152463">
                <a:tc>
                  <a:txBody>
                    <a:bodyPr/>
                    <a:lstStyle/>
                    <a:p>
                      <a:pPr algn="l" fontAlgn="ctr"/>
                      <a:r>
                        <a:rPr lang="zh-CN" altLang="en-US" sz="900" b="0" i="1" u="none" strike="noStrike" dirty="0">
                          <a:effectLst/>
                          <a:latin typeface="Times New Roman" panose="02020603050405020304" pitchFamily="18" charset="0"/>
                          <a:ea typeface="宋体" panose="02010600030101010101" pitchFamily="2" charset="-122"/>
                        </a:rPr>
                        <a:t>　</a:t>
                      </a:r>
                    </a:p>
                  </a:txBody>
                  <a:tcPr marL="0" marR="0" marT="0"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tc>
                  <a:txBody>
                    <a:bodyPr/>
                    <a:lstStyle/>
                    <a:p>
                      <a:pPr algn="l"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900" b="1" i="0" u="none" strike="noStrike">
                          <a:effectLst/>
                          <a:latin typeface="Times New Roman" panose="02020603050405020304" pitchFamily="18" charset="0"/>
                          <a:ea typeface="宋体" panose="02010600030101010101" pitchFamily="2" charset="-122"/>
                        </a:rPr>
                        <a:t>2020</a:t>
                      </a:r>
                    </a:p>
                  </a:txBody>
                  <a:tcPr marL="0" marR="0" marT="0"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900" b="1" i="0" u="none" strike="noStrike">
                          <a:effectLst/>
                          <a:latin typeface="Times New Roman" panose="02020603050405020304" pitchFamily="18" charset="0"/>
                          <a:ea typeface="宋体" panose="02010600030101010101" pitchFamily="2" charset="-122"/>
                        </a:rPr>
                        <a:t>2021</a:t>
                      </a:r>
                    </a:p>
                  </a:txBody>
                  <a:tcPr marL="0" marR="0" marT="0"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tc>
                  <a:txBody>
                    <a:bodyPr/>
                    <a:lstStyle/>
                    <a:p>
                      <a:pPr algn="ctr" fontAlgn="ctr"/>
                      <a:r>
                        <a:rPr lang="en-US" altLang="zh-CN" sz="900" b="1" i="0" u="none" strike="noStrike">
                          <a:effectLst/>
                          <a:latin typeface="Times New Roman" panose="02020603050405020304" pitchFamily="18" charset="0"/>
                          <a:ea typeface="宋体" panose="02010600030101010101" pitchFamily="2" charset="-122"/>
                        </a:rPr>
                        <a:t>2022</a:t>
                      </a:r>
                    </a:p>
                  </a:txBody>
                  <a:tcPr marL="0" marR="0" marT="0"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tc>
                  <a:txBody>
                    <a:bodyPr/>
                    <a:lstStyle/>
                    <a:p>
                      <a:pPr algn="ctr" fontAlgn="ctr"/>
                      <a:r>
                        <a:rPr lang="en-US" sz="900" b="1" i="0" u="none" strike="noStrike">
                          <a:solidFill>
                            <a:srgbClr val="0000FF"/>
                          </a:solidFill>
                          <a:effectLst/>
                          <a:latin typeface="Times New Roman" panose="02020603050405020304" pitchFamily="18" charset="0"/>
                          <a:ea typeface="宋体" panose="02010600030101010101" pitchFamily="2" charset="-122"/>
                        </a:rPr>
                        <a:t>2023E</a:t>
                      </a:r>
                    </a:p>
                  </a:txBody>
                  <a:tcPr marL="0" marR="0" marT="0"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tc>
                  <a:txBody>
                    <a:bodyPr/>
                    <a:lstStyle/>
                    <a:p>
                      <a:pPr algn="ctr" fontAlgn="ctr"/>
                      <a:r>
                        <a:rPr lang="en-US" sz="900" b="1" i="0" u="none" strike="noStrike">
                          <a:solidFill>
                            <a:srgbClr val="0000FF"/>
                          </a:solidFill>
                          <a:effectLst/>
                          <a:latin typeface="Times New Roman" panose="02020603050405020304" pitchFamily="18" charset="0"/>
                          <a:ea typeface="宋体" panose="02010600030101010101" pitchFamily="2" charset="-122"/>
                        </a:rPr>
                        <a:t>2024E</a:t>
                      </a:r>
                    </a:p>
                  </a:txBody>
                  <a:tcPr marL="0" marR="0" marT="0"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tc>
                  <a:txBody>
                    <a:bodyPr/>
                    <a:lstStyle/>
                    <a:p>
                      <a:pPr algn="ctr" fontAlgn="ctr"/>
                      <a:r>
                        <a:rPr lang="en-US" sz="900" b="1" i="0" u="none" strike="noStrike">
                          <a:solidFill>
                            <a:srgbClr val="0000FF"/>
                          </a:solidFill>
                          <a:effectLst/>
                          <a:latin typeface="Times New Roman" panose="02020603050405020304" pitchFamily="18" charset="0"/>
                          <a:ea typeface="宋体" panose="02010600030101010101" pitchFamily="2" charset="-122"/>
                        </a:rPr>
                        <a:t>2025E</a:t>
                      </a:r>
                    </a:p>
                  </a:txBody>
                  <a:tcPr marL="0" marR="0" marT="0"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64679391"/>
                  </a:ext>
                </a:extLst>
              </a:tr>
              <a:tr h="152463">
                <a:tc>
                  <a:txBody>
                    <a:bodyPr/>
                    <a:lstStyle/>
                    <a:p>
                      <a:pPr algn="l" fontAlgn="ctr"/>
                      <a:r>
                        <a:rPr lang="en-US" sz="900" b="1" i="0" u="none" strike="noStrike" dirty="0">
                          <a:solidFill>
                            <a:srgbClr val="333333"/>
                          </a:solidFill>
                          <a:effectLst/>
                          <a:latin typeface="Times New Roman" panose="02020603050405020304" pitchFamily="18" charset="0"/>
                          <a:ea typeface="宋体" panose="02010600030101010101" pitchFamily="2" charset="-122"/>
                        </a:rPr>
                        <a:t>Current assets:</a:t>
                      </a:r>
                    </a:p>
                  </a:txBody>
                  <a:tcPr marL="0" marR="0" marT="0" marB="0" anchor="ctr">
                    <a:lnL>
                      <a:noFill/>
                    </a:lnL>
                    <a:lnR>
                      <a:noFill/>
                    </a:lnR>
                    <a:lnT w="25400" cap="flat" cmpd="dbl" algn="ctr">
                      <a:solidFill>
                        <a:srgbClr val="000000"/>
                      </a:solidFill>
                      <a:prstDash val="solid"/>
                      <a:round/>
                      <a:headEnd type="none" w="med" len="med"/>
                      <a:tailEnd type="none" w="med" len="med"/>
                    </a:lnT>
                    <a:lnB>
                      <a:noFill/>
                    </a:lnB>
                    <a:solidFill>
                      <a:srgbClr val="FFFFFF"/>
                    </a:solidFill>
                  </a:tcPr>
                </a:tc>
                <a:tc>
                  <a:txBody>
                    <a:bodyPr/>
                    <a:lstStyle/>
                    <a:p>
                      <a:pPr algn="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25400" cap="flat" cmpd="dbl" algn="ctr">
                      <a:solidFill>
                        <a:srgbClr val="000000"/>
                      </a:solidFill>
                      <a:prstDash val="solid"/>
                      <a:round/>
                      <a:headEnd type="none" w="med" len="med"/>
                      <a:tailEnd type="none" w="med" len="med"/>
                    </a:lnT>
                    <a:lnB>
                      <a:noFill/>
                    </a:lnB>
                    <a:solidFill>
                      <a:srgbClr val="FFFFFF"/>
                    </a:solidFill>
                  </a:tcPr>
                </a:tc>
                <a:tc>
                  <a:txBody>
                    <a:bodyPr/>
                    <a:lstStyle/>
                    <a:p>
                      <a:pPr algn="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25400" cap="flat" cmpd="dbl" algn="ctr">
                      <a:solidFill>
                        <a:srgbClr val="000000"/>
                      </a:solidFill>
                      <a:prstDash val="solid"/>
                      <a:round/>
                      <a:headEnd type="none" w="med" len="med"/>
                      <a:tailEnd type="none" w="med" len="med"/>
                    </a:lnT>
                    <a:lnB>
                      <a:noFill/>
                    </a:lnB>
                    <a:solidFill>
                      <a:srgbClr val="FFFFFF"/>
                    </a:solidFill>
                  </a:tcPr>
                </a:tc>
                <a:tc>
                  <a:txBody>
                    <a:bodyPr/>
                    <a:lstStyle/>
                    <a:p>
                      <a:pPr algn="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25400" cap="flat" cmpd="dbl" algn="ctr">
                      <a:solidFill>
                        <a:srgbClr val="000000"/>
                      </a:solidFill>
                      <a:prstDash val="solid"/>
                      <a:round/>
                      <a:headEnd type="none" w="med" len="med"/>
                      <a:tailEnd type="none" w="med" len="med"/>
                    </a:lnT>
                    <a:lnB>
                      <a:noFill/>
                    </a:lnB>
                    <a:solidFill>
                      <a:srgbClr val="FFFFFF"/>
                    </a:solidFill>
                  </a:tcPr>
                </a:tc>
                <a:tc>
                  <a:txBody>
                    <a:bodyPr/>
                    <a:lstStyle/>
                    <a:p>
                      <a:pPr algn="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25400" cap="flat" cmpd="dbl" algn="ctr">
                      <a:solidFill>
                        <a:srgbClr val="000000"/>
                      </a:solidFill>
                      <a:prstDash val="solid"/>
                      <a:round/>
                      <a:headEnd type="none" w="med" len="med"/>
                      <a:tailEnd type="none" w="med" len="med"/>
                    </a:lnT>
                    <a:lnB>
                      <a:noFill/>
                    </a:lnB>
                    <a:solidFill>
                      <a:srgbClr val="FFFFFF"/>
                    </a:solidFill>
                  </a:tcPr>
                </a:tc>
                <a:tc>
                  <a:txBody>
                    <a:bodyPr/>
                    <a:lstStyle/>
                    <a:p>
                      <a:pPr algn="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25400" cap="flat" cmpd="dbl" algn="ctr">
                      <a:solidFill>
                        <a:srgbClr val="000000"/>
                      </a:solidFill>
                      <a:prstDash val="solid"/>
                      <a:round/>
                      <a:headEnd type="none" w="med" len="med"/>
                      <a:tailEnd type="none" w="med" len="med"/>
                    </a:lnT>
                    <a:lnB>
                      <a:noFill/>
                    </a:lnB>
                    <a:solidFill>
                      <a:srgbClr val="FFFFFF"/>
                    </a:solidFill>
                  </a:tcPr>
                </a:tc>
                <a:tc>
                  <a:txBody>
                    <a:bodyPr/>
                    <a:lstStyle/>
                    <a:p>
                      <a:pPr algn="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25400" cap="flat" cmpd="dbl" algn="ctr">
                      <a:solidFill>
                        <a:srgbClr val="000000"/>
                      </a:solidFill>
                      <a:prstDash val="solid"/>
                      <a:round/>
                      <a:headEnd type="none" w="med" len="med"/>
                      <a:tailEnd type="none" w="med" len="med"/>
                    </a:lnT>
                    <a:lnB>
                      <a:noFill/>
                    </a:lnB>
                    <a:solidFill>
                      <a:srgbClr val="FFFFFF"/>
                    </a:solidFill>
                  </a:tcPr>
                </a:tc>
                <a:tc>
                  <a:txBody>
                    <a:bodyPr/>
                    <a:lstStyle/>
                    <a:p>
                      <a:pPr algn="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25400" cap="flat" cmpd="dbl"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434589742"/>
                  </a:ext>
                </a:extLst>
              </a:tr>
              <a:tr h="152463">
                <a:tc>
                  <a:txBody>
                    <a:bodyPr/>
                    <a:lstStyle/>
                    <a:p>
                      <a:pPr algn="l" fontAlgn="ctr"/>
                      <a:r>
                        <a:rPr lang="en-US" sz="900" b="0" i="0" u="none" strike="noStrike" dirty="0">
                          <a:solidFill>
                            <a:srgbClr val="333333"/>
                          </a:solidFill>
                          <a:effectLst/>
                          <a:latin typeface="Times New Roman" panose="02020603050405020304" pitchFamily="18" charset="0"/>
                          <a:ea typeface="宋体" panose="02010600030101010101" pitchFamily="2" charset="-122"/>
                        </a:rPr>
                        <a:t>Cash And Equivalents</a:t>
                      </a:r>
                    </a:p>
                  </a:txBody>
                  <a:tcPr marL="0" marR="0" marT="0" marB="0" anchor="ctr">
                    <a:lnL>
                      <a:noFill/>
                    </a:lnL>
                    <a:lnR>
                      <a:noFill/>
                    </a:lnR>
                    <a:lnT>
                      <a:noFill/>
                    </a:lnT>
                    <a:lnB>
                      <a:noFill/>
                    </a:lnB>
                    <a:solidFill>
                      <a:srgbClr val="FFFFFF"/>
                    </a:solidFill>
                  </a:tcPr>
                </a:tc>
                <a:tc>
                  <a:txBody>
                    <a:bodyPr/>
                    <a:lstStyle/>
                    <a:p>
                      <a:pPr algn="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600.43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2,102.45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1,504.05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14,905.11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14,448.64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14,483.35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665056406"/>
                  </a:ext>
                </a:extLst>
              </a:tr>
              <a:tr h="152463">
                <a:tc>
                  <a:txBody>
                    <a:bodyPr/>
                    <a:lstStyle/>
                    <a:p>
                      <a:pPr algn="l" fontAlgn="ctr"/>
                      <a:r>
                        <a:rPr lang="en-US" sz="900" b="0" i="0" u="none" strike="noStrike" dirty="0">
                          <a:solidFill>
                            <a:srgbClr val="333333"/>
                          </a:solidFill>
                          <a:effectLst/>
                          <a:latin typeface="Times New Roman" panose="02020603050405020304" pitchFamily="18" charset="0"/>
                          <a:ea typeface="宋体" panose="02010600030101010101" pitchFamily="2" charset="-122"/>
                        </a:rPr>
                        <a:t>Trading financial assets</a:t>
                      </a:r>
                    </a:p>
                  </a:txBody>
                  <a:tcPr marL="0" marR="0" marT="0" marB="0" anchor="ctr">
                    <a:lnL>
                      <a:noFill/>
                    </a:lnL>
                    <a:lnR>
                      <a:noFill/>
                    </a:lnR>
                    <a:lnT>
                      <a:noFill/>
                    </a:lnT>
                    <a:lnB>
                      <a:noFill/>
                    </a:lnB>
                    <a:solidFill>
                      <a:srgbClr val="FFFFFF"/>
                    </a:solidFill>
                  </a:tcPr>
                </a:tc>
                <a:tc>
                  <a:txBody>
                    <a:bodyPr/>
                    <a:lstStyle/>
                    <a:p>
                      <a:pPr algn="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71.32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41.58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16.44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16.44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16.44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16.44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437505591"/>
                  </a:ext>
                </a:extLst>
              </a:tr>
              <a:tr h="152463">
                <a:tc>
                  <a:txBody>
                    <a:bodyPr/>
                    <a:lstStyle/>
                    <a:p>
                      <a:pPr algn="l" fontAlgn="ctr"/>
                      <a:r>
                        <a:rPr lang="en-US" sz="900" b="0" i="0" u="none" strike="noStrike" dirty="0">
                          <a:solidFill>
                            <a:srgbClr val="333333"/>
                          </a:solidFill>
                          <a:effectLst/>
                          <a:latin typeface="Times New Roman" panose="02020603050405020304" pitchFamily="18" charset="0"/>
                          <a:ea typeface="宋体" panose="02010600030101010101" pitchFamily="2" charset="-122"/>
                        </a:rPr>
                        <a:t>Other short-term investments</a:t>
                      </a:r>
                    </a:p>
                  </a:txBody>
                  <a:tcPr marL="0" marR="0" marT="0" marB="0" anchor="ctr">
                    <a:lnL>
                      <a:noFill/>
                    </a:lnL>
                    <a:lnR>
                      <a:noFill/>
                    </a:lnR>
                    <a:lnT>
                      <a:noFill/>
                    </a:lnT>
                    <a:lnB>
                      <a:noFill/>
                    </a:lnB>
                    <a:solidFill>
                      <a:srgbClr val="FFFFFF"/>
                    </a:solidFill>
                  </a:tcPr>
                </a:tc>
                <a:tc>
                  <a:txBody>
                    <a:bodyPr/>
                    <a:lstStyle/>
                    <a:p>
                      <a:pPr algn="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319.01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63.52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1.67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1.67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1.67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1.67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643545044"/>
                  </a:ext>
                </a:extLst>
              </a:tr>
              <a:tr h="152463">
                <a:tc>
                  <a:txBody>
                    <a:bodyPr/>
                    <a:lstStyle/>
                    <a:p>
                      <a:pPr algn="l" fontAlgn="ctr"/>
                      <a:r>
                        <a:rPr lang="en-US" sz="900" b="0" i="0" u="none" strike="noStrike" dirty="0">
                          <a:solidFill>
                            <a:srgbClr val="333333"/>
                          </a:solidFill>
                          <a:effectLst/>
                          <a:latin typeface="Times New Roman" panose="02020603050405020304" pitchFamily="18" charset="0"/>
                          <a:ea typeface="宋体" panose="02010600030101010101" pitchFamily="2" charset="-122"/>
                        </a:rPr>
                        <a:t>Accounts &amp; Notes Receivable</a:t>
                      </a:r>
                    </a:p>
                  </a:txBody>
                  <a:tcPr marL="0" marR="0" marT="0" marB="0" anchor="ctr">
                    <a:lnL>
                      <a:noFill/>
                    </a:lnL>
                    <a:lnR>
                      <a:noFill/>
                    </a:lnR>
                    <a:lnT>
                      <a:noFill/>
                    </a:lnT>
                    <a:lnB>
                      <a:noFill/>
                    </a:lnB>
                    <a:solidFill>
                      <a:srgbClr val="FFFFFF"/>
                    </a:solidFill>
                  </a:tcPr>
                </a:tc>
                <a:tc>
                  <a:txBody>
                    <a:bodyPr/>
                    <a:lstStyle/>
                    <a:p>
                      <a:pPr algn="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180.76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334.88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513.95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661.26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745.30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941.06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442802579"/>
                  </a:ext>
                </a:extLst>
              </a:tr>
              <a:tr h="152463">
                <a:tc>
                  <a:txBody>
                    <a:bodyPr/>
                    <a:lstStyle/>
                    <a:p>
                      <a:pPr algn="l" fontAlgn="ctr"/>
                      <a:r>
                        <a:rPr lang="en-US" sz="900" b="0" i="0" u="none" strike="noStrike">
                          <a:solidFill>
                            <a:srgbClr val="333333"/>
                          </a:solidFill>
                          <a:effectLst/>
                          <a:latin typeface="Times New Roman" panose="02020603050405020304" pitchFamily="18" charset="0"/>
                          <a:ea typeface="宋体" panose="02010600030101010101" pitchFamily="2" charset="-122"/>
                        </a:rPr>
                        <a:t>Other receivables</a:t>
                      </a:r>
                    </a:p>
                  </a:txBody>
                  <a:tcPr marL="0" marR="0" marT="0" marB="0" anchor="ctr">
                    <a:lnL>
                      <a:noFill/>
                    </a:lnL>
                    <a:lnR>
                      <a:noFill/>
                    </a:lnR>
                    <a:lnT>
                      <a:noFill/>
                    </a:lnT>
                    <a:lnB>
                      <a:noFill/>
                    </a:lnB>
                    <a:solidFill>
                      <a:srgbClr val="FFFFFF"/>
                    </a:solidFill>
                  </a:tcPr>
                </a:tc>
                <a:tc>
                  <a:txBody>
                    <a:bodyPr/>
                    <a:lstStyle/>
                    <a:p>
                      <a:pPr algn="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426.36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818.67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701.34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822.46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965.95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1,204.97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829642029"/>
                  </a:ext>
                </a:extLst>
              </a:tr>
              <a:tr h="152463">
                <a:tc>
                  <a:txBody>
                    <a:bodyPr/>
                    <a:lstStyle/>
                    <a:p>
                      <a:pPr algn="l" fontAlgn="ctr"/>
                      <a:r>
                        <a:rPr lang="en-US" sz="900" b="0" i="0" u="none" strike="noStrike" dirty="0">
                          <a:solidFill>
                            <a:srgbClr val="333333"/>
                          </a:solidFill>
                          <a:effectLst/>
                          <a:latin typeface="Times New Roman" panose="02020603050405020304" pitchFamily="18" charset="0"/>
                          <a:ea typeface="宋体" panose="02010600030101010101" pitchFamily="2" charset="-122"/>
                        </a:rPr>
                        <a:t>Inventory</a:t>
                      </a:r>
                    </a:p>
                  </a:txBody>
                  <a:tcPr marL="0" marR="0" marT="0" marB="0" anchor="ctr">
                    <a:lnL>
                      <a:noFill/>
                    </a:lnL>
                    <a:lnR>
                      <a:noFill/>
                    </a:lnR>
                    <a:lnT>
                      <a:noFill/>
                    </a:lnT>
                    <a:lnB>
                      <a:noFill/>
                    </a:lnB>
                    <a:solidFill>
                      <a:srgbClr val="FFFFFF"/>
                    </a:solidFill>
                  </a:tcPr>
                </a:tc>
                <a:tc>
                  <a:txBody>
                    <a:bodyPr/>
                    <a:lstStyle/>
                    <a:p>
                      <a:pPr algn="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15.95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29.36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29.12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29.03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33.68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39.88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395929690"/>
                  </a:ext>
                </a:extLst>
              </a:tr>
              <a:tr h="152463">
                <a:tc>
                  <a:txBody>
                    <a:bodyPr/>
                    <a:lstStyle/>
                    <a:p>
                      <a:pPr algn="l" fontAlgn="ctr"/>
                      <a:r>
                        <a:rPr lang="en-US" sz="900" b="0" i="0" u="none" strike="noStrike">
                          <a:solidFill>
                            <a:srgbClr val="333333"/>
                          </a:solidFill>
                          <a:effectLst/>
                          <a:latin typeface="Times New Roman" panose="02020603050405020304" pitchFamily="18" charset="0"/>
                          <a:ea typeface="宋体" panose="02010600030101010101" pitchFamily="2" charset="-122"/>
                        </a:rPr>
                        <a:t>Other Current Assets</a:t>
                      </a:r>
                    </a:p>
                  </a:txBody>
                  <a:tcPr marL="0" marR="0" marT="0" marB="0" anchor="ctr">
                    <a:lnL>
                      <a:noFill/>
                    </a:lnL>
                    <a:lnR>
                      <a:noFill/>
                    </a:lnR>
                    <a:lnT>
                      <a:noFill/>
                    </a:lnT>
                    <a:lnB>
                      <a:noFill/>
                    </a:lnB>
                    <a:solidFill>
                      <a:srgbClr val="FFFFFF"/>
                    </a:solidFill>
                  </a:tcPr>
                </a:tc>
                <a:tc>
                  <a:txBody>
                    <a:bodyPr/>
                    <a:lstStyle/>
                    <a:p>
                      <a:pPr algn="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0.93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125.97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79.73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93.02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110.38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134.58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071040470"/>
                  </a:ext>
                </a:extLst>
              </a:tr>
              <a:tr h="152463">
                <a:tc>
                  <a:txBody>
                    <a:bodyPr/>
                    <a:lstStyle/>
                    <a:p>
                      <a:pPr algn="l" fontAlgn="ctr"/>
                      <a:r>
                        <a:rPr lang="en-US" sz="900" b="1" i="0" u="none" strike="noStrike">
                          <a:solidFill>
                            <a:srgbClr val="333333"/>
                          </a:solidFill>
                          <a:effectLst/>
                          <a:latin typeface="Times New Roman" panose="02020603050405020304" pitchFamily="18" charset="0"/>
                          <a:ea typeface="宋体" panose="02010600030101010101" pitchFamily="2" charset="-122"/>
                        </a:rPr>
                        <a:t>  Total Current Assets</a:t>
                      </a:r>
                    </a:p>
                  </a:txBody>
                  <a:tcPr marL="0" marR="0" marT="0" marB="0" anchor="ctr">
                    <a:lnL>
                      <a:noFill/>
                    </a:lnL>
                    <a:lnR>
                      <a:noFill/>
                    </a:lnR>
                    <a:lnT>
                      <a:noFill/>
                    </a:lnT>
                    <a:lnB>
                      <a:noFill/>
                    </a:lnB>
                    <a:solidFill>
                      <a:srgbClr val="FFFFFF"/>
                    </a:solidFill>
                  </a:tcPr>
                </a:tc>
                <a:tc>
                  <a:txBody>
                    <a:bodyPr/>
                    <a:lstStyle/>
                    <a:p>
                      <a:pPr algn="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1,614.75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3,516.42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2,846.30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16,528.99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16,322.07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16,821.97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397014527"/>
                  </a:ext>
                </a:extLst>
              </a:tr>
              <a:tr h="152463">
                <a:tc>
                  <a:txBody>
                    <a:bodyPr/>
                    <a:lstStyle/>
                    <a:p>
                      <a:pPr algn="l" fontAlgn="ctr"/>
                      <a:r>
                        <a:rPr lang="en-US" sz="900" b="1" i="0" u="none" strike="noStrike" dirty="0">
                          <a:solidFill>
                            <a:srgbClr val="333333"/>
                          </a:solidFill>
                          <a:effectLst/>
                          <a:latin typeface="Times New Roman" panose="02020603050405020304" pitchFamily="18" charset="0"/>
                          <a:ea typeface="宋体" panose="02010600030101010101" pitchFamily="2" charset="-122"/>
                        </a:rPr>
                        <a:t>Non Current Asset:</a:t>
                      </a:r>
                    </a:p>
                  </a:txBody>
                  <a:tcPr marL="0" marR="0" marT="0" marB="0" anchor="ctr">
                    <a:lnL>
                      <a:noFill/>
                    </a:lnL>
                    <a:lnR>
                      <a:noFill/>
                    </a:lnR>
                    <a:lnT>
                      <a:noFill/>
                    </a:lnT>
                    <a:lnB>
                      <a:noFill/>
                    </a:lnB>
                    <a:solidFill>
                      <a:srgbClr val="FFFFFF"/>
                    </a:solidFill>
                  </a:tcPr>
                </a:tc>
                <a:tc>
                  <a:txBody>
                    <a:bodyPr/>
                    <a:lstStyle/>
                    <a:p>
                      <a:pPr algn="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627241656"/>
                  </a:ext>
                </a:extLst>
              </a:tr>
              <a:tr h="152463">
                <a:tc>
                  <a:txBody>
                    <a:bodyPr/>
                    <a:lstStyle/>
                    <a:p>
                      <a:pPr algn="l" fontAlgn="ctr"/>
                      <a:r>
                        <a:rPr lang="en-US" sz="900" b="0" i="0" u="none" strike="noStrike" dirty="0">
                          <a:solidFill>
                            <a:srgbClr val="333333"/>
                          </a:solidFill>
                          <a:effectLst/>
                          <a:latin typeface="Times New Roman" panose="02020603050405020304" pitchFamily="18" charset="0"/>
                          <a:ea typeface="宋体" panose="02010600030101010101" pitchFamily="2" charset="-122"/>
                        </a:rPr>
                        <a:t>Net Fixed Assets</a:t>
                      </a:r>
                    </a:p>
                  </a:txBody>
                  <a:tcPr marL="0" marR="0" marT="0" marB="0" anchor="ctr">
                    <a:lnL>
                      <a:noFill/>
                    </a:lnL>
                    <a:lnR>
                      <a:noFill/>
                    </a:lnR>
                    <a:lnT>
                      <a:noFill/>
                    </a:lnT>
                    <a:lnB>
                      <a:noFill/>
                    </a:lnB>
                    <a:solidFill>
                      <a:srgbClr val="FFFFFF"/>
                    </a:solidFill>
                  </a:tcPr>
                </a:tc>
                <a:tc>
                  <a:txBody>
                    <a:bodyPr/>
                    <a:lstStyle/>
                    <a:p>
                      <a:pPr algn="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301.86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1,076.11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993.94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966.94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962.94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821.25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515277526"/>
                  </a:ext>
                </a:extLst>
              </a:tr>
              <a:tr h="152463">
                <a:tc>
                  <a:txBody>
                    <a:bodyPr/>
                    <a:lstStyle/>
                    <a:p>
                      <a:pPr algn="l" fontAlgn="ctr"/>
                      <a:r>
                        <a:rPr lang="en-US" sz="900" b="0" i="0" u="none" strike="noStrike" dirty="0">
                          <a:solidFill>
                            <a:srgbClr val="333333"/>
                          </a:solidFill>
                          <a:effectLst/>
                          <a:latin typeface="Times New Roman" panose="02020603050405020304" pitchFamily="18" charset="0"/>
                          <a:ea typeface="宋体" panose="02010600030101010101" pitchFamily="2" charset="-122"/>
                        </a:rPr>
                        <a:t>Equity Investments</a:t>
                      </a:r>
                    </a:p>
                  </a:txBody>
                  <a:tcPr marL="0" marR="0" marT="0" marB="0" anchor="ctr">
                    <a:lnL>
                      <a:noFill/>
                    </a:lnL>
                    <a:lnR>
                      <a:noFill/>
                    </a:lnR>
                    <a:lnT>
                      <a:noFill/>
                    </a:lnT>
                    <a:lnB>
                      <a:noFill/>
                    </a:lnB>
                    <a:solidFill>
                      <a:srgbClr val="FFFFFF"/>
                    </a:solidFill>
                  </a:tcPr>
                </a:tc>
                <a:tc>
                  <a:txBody>
                    <a:bodyPr/>
                    <a:lstStyle/>
                    <a:p>
                      <a:pPr algn="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0.32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5.55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3.59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3.59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3.59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3.59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837153921"/>
                  </a:ext>
                </a:extLst>
              </a:tr>
              <a:tr h="152463">
                <a:tc>
                  <a:txBody>
                    <a:bodyPr/>
                    <a:lstStyle/>
                    <a:p>
                      <a:pPr algn="l" fontAlgn="ctr"/>
                      <a:r>
                        <a:rPr lang="en-US" sz="900" b="0" i="0" u="none" strike="noStrike">
                          <a:solidFill>
                            <a:srgbClr val="333333"/>
                          </a:solidFill>
                          <a:effectLst/>
                          <a:latin typeface="Times New Roman" panose="02020603050405020304" pitchFamily="18" charset="0"/>
                          <a:ea typeface="宋体" panose="02010600030101010101" pitchFamily="2" charset="-122"/>
                        </a:rPr>
                        <a:t>Debt Instruments</a:t>
                      </a:r>
                    </a:p>
                  </a:txBody>
                  <a:tcPr marL="0" marR="0" marT="0" marB="0" anchor="ctr">
                    <a:lnL>
                      <a:noFill/>
                    </a:lnL>
                    <a:lnR>
                      <a:noFill/>
                    </a:lnR>
                    <a:lnT>
                      <a:noFill/>
                    </a:lnT>
                    <a:lnB>
                      <a:noFill/>
                    </a:lnB>
                    <a:solidFill>
                      <a:srgbClr val="FFFFFF"/>
                    </a:solidFill>
                  </a:tcPr>
                </a:tc>
                <a:tc>
                  <a:txBody>
                    <a:bodyPr/>
                    <a:lstStyle/>
                    <a:p>
                      <a:pPr algn="r" fontAlgn="ctr"/>
                      <a:r>
                        <a:rPr lang="zh-CN" altLang="en-US" sz="900" b="1" i="0" u="none" strike="noStrike" dirty="0">
                          <a:solidFill>
                            <a:srgbClr val="FF0000"/>
                          </a:solidFill>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0.00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0.00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0.00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0.00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0.00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0.00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784768936"/>
                  </a:ext>
                </a:extLst>
              </a:tr>
              <a:tr h="152463">
                <a:tc>
                  <a:txBody>
                    <a:bodyPr/>
                    <a:lstStyle/>
                    <a:p>
                      <a:pPr algn="l" fontAlgn="ctr"/>
                      <a:r>
                        <a:rPr lang="en-US" sz="900" b="0" i="0" u="none" strike="noStrike">
                          <a:solidFill>
                            <a:srgbClr val="333333"/>
                          </a:solidFill>
                          <a:effectLst/>
                          <a:latin typeface="Times New Roman" panose="02020603050405020304" pitchFamily="18" charset="0"/>
                          <a:ea typeface="宋体" panose="02010600030101010101" pitchFamily="2" charset="-122"/>
                        </a:rPr>
                        <a:t>Debt Instruments</a:t>
                      </a:r>
                    </a:p>
                  </a:txBody>
                  <a:tcPr marL="0" marR="0" marT="0" marB="0" anchor="ctr">
                    <a:lnL>
                      <a:noFill/>
                    </a:lnL>
                    <a:lnR>
                      <a:noFill/>
                    </a:lnR>
                    <a:lnT>
                      <a:noFill/>
                    </a:lnT>
                    <a:lnB>
                      <a:noFill/>
                    </a:lnB>
                    <a:solidFill>
                      <a:srgbClr val="FFFFFF"/>
                    </a:solidFill>
                  </a:tcPr>
                </a:tc>
                <a:tc>
                  <a:txBody>
                    <a:bodyPr/>
                    <a:lstStyle/>
                    <a:p>
                      <a:pPr algn="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dirty="0">
                          <a:effectLst/>
                          <a:latin typeface="Times New Roman" panose="02020603050405020304" pitchFamily="18" charset="0"/>
                          <a:ea typeface="宋体" panose="02010600030101010101" pitchFamily="2" charset="-122"/>
                        </a:rPr>
                        <a:t>0.00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0.00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0.00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0.00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0.00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0.00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54382062"/>
                  </a:ext>
                </a:extLst>
              </a:tr>
              <a:tr h="152463">
                <a:tc>
                  <a:txBody>
                    <a:bodyPr/>
                    <a:lstStyle/>
                    <a:p>
                      <a:pPr algn="l" fontAlgn="ctr"/>
                      <a:r>
                        <a:rPr lang="en-US" sz="900" b="0" i="0" u="none" strike="noStrike">
                          <a:solidFill>
                            <a:srgbClr val="333333"/>
                          </a:solidFill>
                          <a:effectLst/>
                          <a:latin typeface="Times New Roman" panose="02020603050405020304" pitchFamily="18" charset="0"/>
                          <a:ea typeface="宋体" panose="02010600030101010101" pitchFamily="2" charset="-122"/>
                        </a:rPr>
                        <a:t>Other Long-Term Investments</a:t>
                      </a:r>
                    </a:p>
                  </a:txBody>
                  <a:tcPr marL="0" marR="0" marT="0" marB="0" anchor="ctr">
                    <a:lnL>
                      <a:noFill/>
                    </a:lnL>
                    <a:lnR>
                      <a:noFill/>
                    </a:lnR>
                    <a:lnT>
                      <a:noFill/>
                    </a:lnT>
                    <a:lnB>
                      <a:noFill/>
                    </a:lnB>
                    <a:solidFill>
                      <a:srgbClr val="FFFFFF"/>
                    </a:solidFill>
                  </a:tcPr>
                </a:tc>
                <a:tc>
                  <a:txBody>
                    <a:bodyPr/>
                    <a:lstStyle/>
                    <a:p>
                      <a:pPr algn="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112.06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149.14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518.99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523.99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523.99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523.99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862262336"/>
                  </a:ext>
                </a:extLst>
              </a:tr>
              <a:tr h="304926">
                <a:tc>
                  <a:txBody>
                    <a:bodyPr/>
                    <a:lstStyle/>
                    <a:p>
                      <a:pPr algn="l" fontAlgn="ctr"/>
                      <a:r>
                        <a:rPr lang="en-US" sz="900" b="0" i="0" u="none" strike="noStrike">
                          <a:solidFill>
                            <a:srgbClr val="333333"/>
                          </a:solidFill>
                          <a:effectLst/>
                          <a:latin typeface="Times New Roman" panose="02020603050405020304" pitchFamily="18" charset="0"/>
                          <a:ea typeface="宋体" panose="02010600030101010101" pitchFamily="2" charset="-122"/>
                        </a:rPr>
                        <a:t> Goodwill and Intangible Assets</a:t>
                      </a:r>
                    </a:p>
                  </a:txBody>
                  <a:tcPr marL="0" marR="0" marT="0" marB="0" anchor="ctr">
                    <a:lnL>
                      <a:noFill/>
                    </a:lnL>
                    <a:lnR>
                      <a:noFill/>
                    </a:lnR>
                    <a:lnT>
                      <a:noFill/>
                    </a:lnT>
                    <a:lnB>
                      <a:noFill/>
                    </a:lnB>
                    <a:solidFill>
                      <a:srgbClr val="FFFFFF"/>
                    </a:solidFill>
                  </a:tcPr>
                </a:tc>
                <a:tc>
                  <a:txBody>
                    <a:bodyPr/>
                    <a:lstStyle/>
                    <a:p>
                      <a:pPr algn="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192.09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dirty="0">
                          <a:effectLst/>
                          <a:latin typeface="Times New Roman" panose="02020603050405020304" pitchFamily="18" charset="0"/>
                          <a:ea typeface="宋体" panose="02010600030101010101" pitchFamily="2" charset="-122"/>
                        </a:rPr>
                        <a:t>1,730.27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dirty="0">
                          <a:effectLst/>
                          <a:latin typeface="Times New Roman" panose="02020603050405020304" pitchFamily="18" charset="0"/>
                          <a:ea typeface="宋体" panose="02010600030101010101" pitchFamily="2" charset="-122"/>
                        </a:rPr>
                        <a:t>1,442.31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dirty="0">
                          <a:effectLst/>
                          <a:latin typeface="Times New Roman" panose="02020603050405020304" pitchFamily="18" charset="0"/>
                          <a:ea typeface="宋体" panose="02010600030101010101" pitchFamily="2" charset="-122"/>
                        </a:rPr>
                        <a:t>1,442.31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dirty="0">
                          <a:effectLst/>
                          <a:latin typeface="Times New Roman" panose="02020603050405020304" pitchFamily="18" charset="0"/>
                          <a:ea typeface="宋体" panose="02010600030101010101" pitchFamily="2" charset="-122"/>
                        </a:rPr>
                        <a:t>1,442.31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1,442.31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3733895144"/>
                  </a:ext>
                </a:extLst>
              </a:tr>
              <a:tr h="152463">
                <a:tc>
                  <a:txBody>
                    <a:bodyPr/>
                    <a:lstStyle/>
                    <a:p>
                      <a:pPr algn="l" fontAlgn="ctr"/>
                      <a:r>
                        <a:rPr lang="en-US" sz="900" b="0" i="0" u="none" strike="noStrike">
                          <a:solidFill>
                            <a:srgbClr val="333333"/>
                          </a:solidFill>
                          <a:effectLst/>
                          <a:latin typeface="Times New Roman" panose="02020603050405020304" pitchFamily="18" charset="0"/>
                          <a:ea typeface="宋体" panose="02010600030101010101" pitchFamily="2" charset="-122"/>
                        </a:rPr>
                        <a:t>Leased Land</a:t>
                      </a:r>
                    </a:p>
                  </a:txBody>
                  <a:tcPr marL="0" marR="0" marT="0" marB="0" anchor="ctr">
                    <a:lnL>
                      <a:noFill/>
                    </a:lnL>
                    <a:lnR>
                      <a:noFill/>
                    </a:lnR>
                    <a:lnT>
                      <a:noFill/>
                    </a:lnT>
                    <a:lnB>
                      <a:noFill/>
                    </a:lnB>
                    <a:solidFill>
                      <a:srgbClr val="FFFFFF"/>
                    </a:solidFill>
                  </a:tcPr>
                </a:tc>
                <a:tc>
                  <a:txBody>
                    <a:bodyPr/>
                    <a:lstStyle/>
                    <a:p>
                      <a:pPr algn="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1.85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34.59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61.42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61.42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dirty="0">
                          <a:effectLst/>
                          <a:latin typeface="Times New Roman" panose="02020603050405020304" pitchFamily="18" charset="0"/>
                          <a:ea typeface="宋体" panose="02010600030101010101" pitchFamily="2" charset="-122"/>
                        </a:rPr>
                        <a:t>61.42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61.42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731267503"/>
                  </a:ext>
                </a:extLst>
              </a:tr>
              <a:tr h="152463">
                <a:tc>
                  <a:txBody>
                    <a:bodyPr/>
                    <a:lstStyle/>
                    <a:p>
                      <a:pPr algn="l" fontAlgn="ctr"/>
                      <a:r>
                        <a:rPr lang="en-US" sz="900" b="0" i="0" u="none" strike="noStrike">
                          <a:solidFill>
                            <a:srgbClr val="333333"/>
                          </a:solidFill>
                          <a:effectLst/>
                          <a:latin typeface="Times New Roman" panose="02020603050405020304" pitchFamily="18" charset="0"/>
                          <a:ea typeface="宋体" panose="02010600030101010101" pitchFamily="2" charset="-122"/>
                        </a:rPr>
                        <a:t>Other Non-Current Assets</a:t>
                      </a:r>
                    </a:p>
                  </a:txBody>
                  <a:tcPr marL="0" marR="0" marT="0" marB="0" anchor="ctr">
                    <a:lnL>
                      <a:noFill/>
                    </a:lnL>
                    <a:lnR>
                      <a:noFill/>
                    </a:lnR>
                    <a:lnT>
                      <a:noFill/>
                    </a:lnT>
                    <a:lnB>
                      <a:noFill/>
                    </a:lnB>
                    <a:solidFill>
                      <a:srgbClr val="FFFFFF"/>
                    </a:solidFill>
                  </a:tcPr>
                </a:tc>
                <a:tc>
                  <a:txBody>
                    <a:bodyPr/>
                    <a:lstStyle/>
                    <a:p>
                      <a:pPr algn="r" fontAlgn="ctr"/>
                      <a:r>
                        <a:rPr lang="zh-CN" altLang="en-US" sz="900" b="0" i="1"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20.10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32.55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69.03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solidFill>
                            <a:srgbClr val="0000FF"/>
                          </a:solidFill>
                          <a:effectLst/>
                          <a:latin typeface="Times New Roman" panose="02020603050405020304" pitchFamily="18" charset="0"/>
                          <a:ea typeface="宋体" panose="02010600030101010101" pitchFamily="2" charset="-122"/>
                        </a:rPr>
                        <a:t>62.52 </a:t>
                      </a:r>
                    </a:p>
                  </a:txBody>
                  <a:tcPr marL="0" marR="0" marT="0" marB="0" anchor="ctr">
                    <a:lnL>
                      <a:noFill/>
                    </a:lnL>
                    <a:lnR>
                      <a:noFill/>
                    </a:lnR>
                    <a:lnT>
                      <a:noFill/>
                    </a:lnT>
                    <a:lnB>
                      <a:noFill/>
                    </a:lnB>
                    <a:solidFill>
                      <a:srgbClr val="FFFF99"/>
                    </a:solidFill>
                  </a:tcPr>
                </a:tc>
                <a:tc>
                  <a:txBody>
                    <a:bodyPr/>
                    <a:lstStyle/>
                    <a:p>
                      <a:pPr algn="r" fontAlgn="ctr"/>
                      <a:r>
                        <a:rPr lang="en-US" altLang="zh-CN" sz="900" b="0" i="0" u="none" strike="noStrike" dirty="0">
                          <a:solidFill>
                            <a:srgbClr val="0000FF"/>
                          </a:solidFill>
                          <a:effectLst/>
                          <a:latin typeface="Times New Roman" panose="02020603050405020304" pitchFamily="18" charset="0"/>
                          <a:ea typeface="宋体" panose="02010600030101010101" pitchFamily="2" charset="-122"/>
                        </a:rPr>
                        <a:t>62.52 </a:t>
                      </a:r>
                    </a:p>
                  </a:txBody>
                  <a:tcPr marL="0" marR="0" marT="0" marB="0" anchor="ctr">
                    <a:lnL>
                      <a:noFill/>
                    </a:lnL>
                    <a:lnR>
                      <a:noFill/>
                    </a:lnR>
                    <a:lnT>
                      <a:noFill/>
                    </a:lnT>
                    <a:lnB>
                      <a:noFill/>
                    </a:lnB>
                    <a:solidFill>
                      <a:srgbClr val="FFFF99"/>
                    </a:solidFill>
                  </a:tcPr>
                </a:tc>
                <a:tc>
                  <a:txBody>
                    <a:bodyPr/>
                    <a:lstStyle/>
                    <a:p>
                      <a:pPr algn="r" fontAlgn="ctr"/>
                      <a:r>
                        <a:rPr lang="en-US" altLang="zh-CN" sz="900" b="0" i="0" u="none" strike="noStrike">
                          <a:solidFill>
                            <a:srgbClr val="0000FF"/>
                          </a:solidFill>
                          <a:effectLst/>
                          <a:latin typeface="Times New Roman" panose="02020603050405020304" pitchFamily="18" charset="0"/>
                          <a:ea typeface="宋体" panose="02010600030101010101" pitchFamily="2" charset="-122"/>
                        </a:rPr>
                        <a:t>62.52 </a:t>
                      </a:r>
                    </a:p>
                  </a:txBody>
                  <a:tcPr marL="0" marR="0" marT="0" marB="0" anchor="ctr">
                    <a:lnL>
                      <a:noFill/>
                    </a:lnL>
                    <a:lnR>
                      <a:noFill/>
                    </a:lnR>
                    <a:lnT>
                      <a:noFill/>
                    </a:lnT>
                    <a:lnB>
                      <a:noFill/>
                    </a:lnB>
                    <a:solidFill>
                      <a:srgbClr val="FFFF99"/>
                    </a:solidFill>
                  </a:tcPr>
                </a:tc>
                <a:extLst>
                  <a:ext uri="{0D108BD9-81ED-4DB2-BD59-A6C34878D82A}">
                    <a16:rowId xmlns:a16="http://schemas.microsoft.com/office/drawing/2014/main" val="3948683653"/>
                  </a:ext>
                </a:extLst>
              </a:tr>
              <a:tr h="152463">
                <a:tc>
                  <a:txBody>
                    <a:bodyPr/>
                    <a:lstStyle/>
                    <a:p>
                      <a:pPr algn="l" fontAlgn="ctr"/>
                      <a:r>
                        <a:rPr lang="en-US" sz="900" b="1" i="0" u="none" strike="noStrike">
                          <a:solidFill>
                            <a:srgbClr val="333333"/>
                          </a:solidFill>
                          <a:effectLst/>
                          <a:latin typeface="Times New Roman" panose="02020603050405020304" pitchFamily="18" charset="0"/>
                          <a:ea typeface="宋体" panose="02010600030101010101" pitchFamily="2" charset="-122"/>
                        </a:rPr>
                        <a:t> Total Non-Current Assets</a:t>
                      </a:r>
                    </a:p>
                  </a:txBody>
                  <a:tcPr marL="0" marR="0" marT="0" marB="0" anchor="ctr">
                    <a:lnL>
                      <a:noFill/>
                    </a:lnL>
                    <a:lnR>
                      <a:noFill/>
                    </a:lnR>
                    <a:lnT>
                      <a:noFill/>
                    </a:lnT>
                    <a:lnB>
                      <a:noFill/>
                    </a:lnB>
                  </a:tcPr>
                </a:tc>
                <a:tc>
                  <a:txBody>
                    <a:bodyPr/>
                    <a:lstStyle/>
                    <a:p>
                      <a:pPr algn="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628.29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3,028.22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3,089.26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3,060.76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3,056.76 </a:t>
                      </a:r>
                    </a:p>
                  </a:txBody>
                  <a:tcPr marL="0" marR="0" marT="0" marB="0" anchor="ctr">
                    <a:lnL>
                      <a:noFill/>
                    </a:lnL>
                    <a:lnR>
                      <a:noFill/>
                    </a:lnR>
                    <a:lnT>
                      <a:noFill/>
                    </a:lnT>
                    <a:lnB>
                      <a:noFill/>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2,915.07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4178186211"/>
                  </a:ext>
                </a:extLst>
              </a:tr>
              <a:tr h="152463">
                <a:tc>
                  <a:txBody>
                    <a:bodyPr/>
                    <a:lstStyle/>
                    <a:p>
                      <a:pPr algn="l" fontAlgn="ctr"/>
                      <a:r>
                        <a:rPr lang="en-US" sz="900" b="1" i="0" u="none" strike="noStrike">
                          <a:solidFill>
                            <a:srgbClr val="333333"/>
                          </a:solidFill>
                          <a:effectLst/>
                          <a:latin typeface="Times New Roman" panose="02020603050405020304" pitchFamily="18" charset="0"/>
                          <a:ea typeface="宋体" panose="02010600030101010101" pitchFamily="2" charset="-122"/>
                        </a:rPr>
                        <a:t>Total Assets</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solidFill>
                      <a:srgbClr val="FFFFFF"/>
                    </a:solidFill>
                  </a:tcPr>
                </a:tc>
                <a:tc>
                  <a:txBody>
                    <a:bodyPr/>
                    <a:lstStyle/>
                    <a:p>
                      <a:pPr algn="r"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2,243.04 </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6,544.64 </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5,935.56 </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solidFill>
                      <a:srgbClr val="FFFFFF"/>
                    </a:solidFill>
                  </a:tcPr>
                </a:tc>
                <a:tc>
                  <a:txBody>
                    <a:bodyPr/>
                    <a:lstStyle/>
                    <a:p>
                      <a:pPr algn="r" fontAlgn="ctr"/>
                      <a:r>
                        <a:rPr lang="en-US" altLang="zh-CN" sz="900" b="0" i="0" u="none" strike="noStrike">
                          <a:effectLst/>
                          <a:latin typeface="Times New Roman" panose="02020603050405020304" pitchFamily="18" charset="0"/>
                          <a:ea typeface="宋体" panose="02010600030101010101" pitchFamily="2" charset="-122"/>
                        </a:rPr>
                        <a:t>19,589.74 </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solidFill>
                      <a:srgbClr val="FFFFFF"/>
                    </a:solidFill>
                  </a:tcPr>
                </a:tc>
                <a:tc>
                  <a:txBody>
                    <a:bodyPr/>
                    <a:lstStyle/>
                    <a:p>
                      <a:pPr algn="r" fontAlgn="ctr"/>
                      <a:r>
                        <a:rPr lang="en-US" altLang="zh-CN" sz="900" b="0" i="0" u="none" strike="noStrike" dirty="0">
                          <a:effectLst/>
                          <a:latin typeface="Times New Roman" panose="02020603050405020304" pitchFamily="18" charset="0"/>
                          <a:ea typeface="宋体" panose="02010600030101010101" pitchFamily="2" charset="-122"/>
                        </a:rPr>
                        <a:t>19,378.83 </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solidFill>
                      <a:srgbClr val="FFFFFF"/>
                    </a:solidFill>
                  </a:tcPr>
                </a:tc>
                <a:tc>
                  <a:txBody>
                    <a:bodyPr/>
                    <a:lstStyle/>
                    <a:p>
                      <a:pPr algn="r" fontAlgn="ctr"/>
                      <a:r>
                        <a:rPr lang="en-US" altLang="zh-CN" sz="900" b="0" i="0" u="none" strike="noStrike" dirty="0">
                          <a:effectLst/>
                          <a:latin typeface="Times New Roman" panose="02020603050405020304" pitchFamily="18" charset="0"/>
                          <a:ea typeface="宋体" panose="02010600030101010101" pitchFamily="2" charset="-122"/>
                        </a:rPr>
                        <a:t>19,737.03 </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32052748"/>
                  </a:ext>
                </a:extLst>
              </a:tr>
              <a:tr h="152463">
                <a:tc>
                  <a:txBody>
                    <a:bodyPr/>
                    <a:lstStyle/>
                    <a:p>
                      <a:pPr algn="l"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25400" cap="flat" cmpd="dbl" algn="ctr">
                      <a:solidFill>
                        <a:srgbClr val="000000"/>
                      </a:solidFill>
                      <a:prstDash val="solid"/>
                      <a:round/>
                      <a:headEnd type="none" w="med" len="med"/>
                      <a:tailEnd type="none" w="med" len="med"/>
                    </a:lnT>
                    <a:lnB w="6350" cap="flat" cmpd="sng" algn="ctr">
                      <a:solidFill>
                        <a:srgbClr val="B4C3D2"/>
                      </a:solidFill>
                      <a:prstDash val="solid"/>
                      <a:round/>
                      <a:headEnd type="none" w="med" len="med"/>
                      <a:tailEnd type="none" w="med" len="med"/>
                    </a:lnB>
                    <a:solidFill>
                      <a:srgbClr val="FFFFFF"/>
                    </a:solidFill>
                  </a:tcPr>
                </a:tc>
                <a:tc>
                  <a:txBody>
                    <a:bodyPr/>
                    <a:lstStyle/>
                    <a:p>
                      <a:pPr algn="l"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25400" cap="flat" cmpd="dbl" algn="ctr">
                      <a:solidFill>
                        <a:srgbClr val="000000"/>
                      </a:solidFill>
                      <a:prstDash val="solid"/>
                      <a:round/>
                      <a:headEnd type="none" w="med" len="med"/>
                      <a:tailEnd type="none" w="med" len="med"/>
                    </a:lnT>
                    <a:lnB w="6350" cap="flat" cmpd="sng" algn="ctr">
                      <a:solidFill>
                        <a:srgbClr val="B4C3D2"/>
                      </a:solidFill>
                      <a:prstDash val="solid"/>
                      <a:round/>
                      <a:headEnd type="none" w="med" len="med"/>
                      <a:tailEnd type="none" w="med" len="med"/>
                    </a:lnB>
                    <a:solidFill>
                      <a:srgbClr val="FFFFFF"/>
                    </a:solidFill>
                  </a:tcPr>
                </a:tc>
                <a:tc>
                  <a:txBody>
                    <a:bodyPr/>
                    <a:lstStyle/>
                    <a:p>
                      <a:pPr algn="l"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25400" cap="flat" cmpd="dbl" algn="ctr">
                      <a:solidFill>
                        <a:srgbClr val="000000"/>
                      </a:solidFill>
                      <a:prstDash val="solid"/>
                      <a:round/>
                      <a:headEnd type="none" w="med" len="med"/>
                      <a:tailEnd type="none" w="med" len="med"/>
                    </a:lnT>
                    <a:lnB w="6350" cap="flat" cmpd="sng" algn="ctr">
                      <a:solidFill>
                        <a:srgbClr val="B4C3D2"/>
                      </a:solidFill>
                      <a:prstDash val="solid"/>
                      <a:round/>
                      <a:headEnd type="none" w="med" len="med"/>
                      <a:tailEnd type="none" w="med" len="med"/>
                    </a:lnB>
                    <a:solidFill>
                      <a:srgbClr val="FFFFFF"/>
                    </a:solidFill>
                  </a:tcPr>
                </a:tc>
                <a:tc>
                  <a:txBody>
                    <a:bodyPr/>
                    <a:lstStyle/>
                    <a:p>
                      <a:pPr algn="l"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25400" cap="flat" cmpd="dbl" algn="ctr">
                      <a:solidFill>
                        <a:srgbClr val="000000"/>
                      </a:solidFill>
                      <a:prstDash val="solid"/>
                      <a:round/>
                      <a:headEnd type="none" w="med" len="med"/>
                      <a:tailEnd type="none" w="med" len="med"/>
                    </a:lnT>
                    <a:lnB w="6350" cap="flat" cmpd="sng" algn="ctr">
                      <a:solidFill>
                        <a:srgbClr val="B4C3D2"/>
                      </a:solidFill>
                      <a:prstDash val="solid"/>
                      <a:round/>
                      <a:headEnd type="none" w="med" len="med"/>
                      <a:tailEnd type="none" w="med" len="med"/>
                    </a:lnB>
                    <a:solidFill>
                      <a:srgbClr val="FFFFFF"/>
                    </a:solidFill>
                  </a:tcPr>
                </a:tc>
                <a:tc>
                  <a:txBody>
                    <a:bodyPr/>
                    <a:lstStyle/>
                    <a:p>
                      <a:pPr algn="l"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25400" cap="flat" cmpd="dbl" algn="ctr">
                      <a:solidFill>
                        <a:srgbClr val="000000"/>
                      </a:solidFill>
                      <a:prstDash val="solid"/>
                      <a:round/>
                      <a:headEnd type="none" w="med" len="med"/>
                      <a:tailEnd type="none" w="med" len="med"/>
                    </a:lnT>
                    <a:lnB w="6350" cap="flat" cmpd="sng" algn="ctr">
                      <a:solidFill>
                        <a:srgbClr val="B4C3D2"/>
                      </a:solidFill>
                      <a:prstDash val="solid"/>
                      <a:round/>
                      <a:headEnd type="none" w="med" len="med"/>
                      <a:tailEnd type="none" w="med" len="med"/>
                    </a:lnB>
                    <a:solidFill>
                      <a:srgbClr val="FFFFFF"/>
                    </a:solidFill>
                  </a:tcPr>
                </a:tc>
                <a:tc>
                  <a:txBody>
                    <a:bodyPr/>
                    <a:lstStyle/>
                    <a:p>
                      <a:pPr algn="l"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25400" cap="flat" cmpd="dbl" algn="ctr">
                      <a:solidFill>
                        <a:srgbClr val="000000"/>
                      </a:solidFill>
                      <a:prstDash val="solid"/>
                      <a:round/>
                      <a:headEnd type="none" w="med" len="med"/>
                      <a:tailEnd type="none" w="med" len="med"/>
                    </a:lnT>
                    <a:lnB w="6350" cap="flat" cmpd="sng" algn="ctr">
                      <a:solidFill>
                        <a:srgbClr val="B4C3D2"/>
                      </a:solidFill>
                      <a:prstDash val="solid"/>
                      <a:round/>
                      <a:headEnd type="none" w="med" len="med"/>
                      <a:tailEnd type="none" w="med" len="med"/>
                    </a:lnB>
                    <a:solidFill>
                      <a:srgbClr val="FFFFFF"/>
                    </a:solidFill>
                  </a:tcPr>
                </a:tc>
                <a:tc>
                  <a:txBody>
                    <a:bodyPr/>
                    <a:lstStyle/>
                    <a:p>
                      <a:pPr algn="l"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25400" cap="flat" cmpd="dbl" algn="ctr">
                      <a:solidFill>
                        <a:srgbClr val="000000"/>
                      </a:solidFill>
                      <a:prstDash val="solid"/>
                      <a:round/>
                      <a:headEnd type="none" w="med" len="med"/>
                      <a:tailEnd type="none" w="med" len="med"/>
                    </a:lnT>
                    <a:lnB w="6350" cap="flat" cmpd="sng" algn="ctr">
                      <a:solidFill>
                        <a:srgbClr val="B4C3D2"/>
                      </a:solidFill>
                      <a:prstDash val="solid"/>
                      <a:round/>
                      <a:headEnd type="none" w="med" len="med"/>
                      <a:tailEnd type="none" w="med" len="med"/>
                    </a:lnB>
                    <a:solidFill>
                      <a:srgbClr val="FFFFFF"/>
                    </a:solidFill>
                  </a:tcPr>
                </a:tc>
                <a:tc>
                  <a:txBody>
                    <a:bodyPr/>
                    <a:lstStyle/>
                    <a:p>
                      <a:pPr algn="l" fontAlgn="ctr"/>
                      <a:r>
                        <a:rPr lang="zh-CN" altLang="en-US" sz="900" b="0" i="0" u="none" strike="noStrike" dirty="0">
                          <a:effectLst/>
                          <a:latin typeface="Times New Roman" panose="02020603050405020304" pitchFamily="18" charset="0"/>
                          <a:ea typeface="宋体" panose="02010600030101010101" pitchFamily="2" charset="-122"/>
                        </a:rPr>
                        <a:t>　</a:t>
                      </a:r>
                    </a:p>
                  </a:txBody>
                  <a:tcPr marL="0" marR="0" marT="0" marB="0" anchor="ctr">
                    <a:lnL>
                      <a:noFill/>
                    </a:lnL>
                    <a:lnR>
                      <a:noFill/>
                    </a:lnR>
                    <a:lnT w="25400" cap="flat" cmpd="dbl" algn="ctr">
                      <a:solidFill>
                        <a:srgbClr val="000000"/>
                      </a:solidFill>
                      <a:prstDash val="solid"/>
                      <a:round/>
                      <a:headEnd type="none" w="med" len="med"/>
                      <a:tailEnd type="none" w="med" len="med"/>
                    </a:lnT>
                    <a:lnB w="6350" cap="flat" cmpd="sng" algn="ctr">
                      <a:solidFill>
                        <a:srgbClr val="B4C3D2"/>
                      </a:solidFill>
                      <a:prstDash val="solid"/>
                      <a:round/>
                      <a:headEnd type="none" w="med" len="med"/>
                      <a:tailEnd type="none" w="med" len="med"/>
                    </a:lnB>
                    <a:solidFill>
                      <a:srgbClr val="FFFFFF"/>
                    </a:solidFill>
                  </a:tcPr>
                </a:tc>
                <a:extLst>
                  <a:ext uri="{0D108BD9-81ED-4DB2-BD59-A6C34878D82A}">
                    <a16:rowId xmlns:a16="http://schemas.microsoft.com/office/drawing/2014/main" val="45044812"/>
                  </a:ext>
                </a:extLst>
              </a:tr>
              <a:tr h="152463">
                <a:tc>
                  <a:txBody>
                    <a:bodyPr/>
                    <a:lstStyle/>
                    <a:p>
                      <a:pPr algn="l" fontAlgn="ctr"/>
                      <a:r>
                        <a:rPr lang="en-US" sz="900" b="1" i="0" u="none" strike="noStrike">
                          <a:solidFill>
                            <a:srgbClr val="FFFFFF"/>
                          </a:solidFill>
                          <a:effectLst/>
                          <a:latin typeface="Times New Roman" panose="02020603050405020304" pitchFamily="18" charset="0"/>
                          <a:ea typeface="宋体" panose="02010600030101010101" pitchFamily="2" charset="-122"/>
                        </a:rPr>
                        <a:t>Key Ratios</a:t>
                      </a:r>
                    </a:p>
                  </a:txBody>
                  <a:tcPr marL="0" marR="0" marT="0" marB="0" anchor="ctr">
                    <a:lnL w="6350" cap="flat" cmpd="sng" algn="ctr">
                      <a:solidFill>
                        <a:srgbClr val="B4C3D2"/>
                      </a:solidFill>
                      <a:prstDash val="solid"/>
                      <a:round/>
                      <a:headEnd type="none" w="med" len="med"/>
                      <a:tailEnd type="none" w="med" len="med"/>
                    </a:lnL>
                    <a:lnR w="6350" cap="flat" cmpd="sng" algn="ctr">
                      <a:solidFill>
                        <a:srgbClr val="B4C3D2"/>
                      </a:solidFill>
                      <a:prstDash val="solid"/>
                      <a:round/>
                      <a:headEnd type="none" w="med" len="med"/>
                      <a:tailEnd type="none" w="med" len="med"/>
                    </a:lnR>
                    <a:lnT w="6350" cap="flat" cmpd="sng" algn="ctr">
                      <a:solidFill>
                        <a:srgbClr val="B4C3D2"/>
                      </a:solidFill>
                      <a:prstDash val="solid"/>
                      <a:round/>
                      <a:headEnd type="none" w="med" len="med"/>
                      <a:tailEnd type="none" w="med" len="med"/>
                    </a:lnT>
                    <a:lnB w="6350" cap="flat" cmpd="sng" algn="ctr">
                      <a:solidFill>
                        <a:srgbClr val="B4C3D2"/>
                      </a:solidFill>
                      <a:prstDash val="solid"/>
                      <a:round/>
                      <a:headEnd type="none" w="med" len="med"/>
                      <a:tailEnd type="none" w="med" len="med"/>
                    </a:lnB>
                    <a:solidFill>
                      <a:srgbClr val="C00000"/>
                    </a:solidFill>
                  </a:tcPr>
                </a:tc>
                <a:tc>
                  <a:txBody>
                    <a:bodyPr/>
                    <a:lstStyle/>
                    <a:p>
                      <a:pPr algn="l" fontAlgn="ctr"/>
                      <a:r>
                        <a:rPr lang="zh-CN" altLang="en-US" sz="900" b="1" i="0" u="none" strike="noStrike">
                          <a:effectLst/>
                          <a:latin typeface="Times New Roman" panose="02020603050405020304" pitchFamily="18" charset="0"/>
                          <a:ea typeface="宋体" panose="02010600030101010101" pitchFamily="2" charset="-122"/>
                        </a:rPr>
                        <a:t>　</a:t>
                      </a:r>
                    </a:p>
                  </a:txBody>
                  <a:tcPr marL="0" marR="0" marT="0" marB="0" anchor="ctr">
                    <a:lnL w="6350" cap="flat" cmpd="sng" algn="ctr">
                      <a:solidFill>
                        <a:srgbClr val="B4C3D2"/>
                      </a:solidFill>
                      <a:prstDash val="solid"/>
                      <a:round/>
                      <a:headEnd type="none" w="med" len="med"/>
                      <a:tailEnd type="none" w="med" len="med"/>
                    </a:lnL>
                    <a:lnR w="6350" cap="flat" cmpd="sng" algn="ctr">
                      <a:solidFill>
                        <a:srgbClr val="B4C3D2"/>
                      </a:solidFill>
                      <a:prstDash val="solid"/>
                      <a:round/>
                      <a:headEnd type="none" w="med" len="med"/>
                      <a:tailEnd type="none" w="med" len="med"/>
                    </a:lnR>
                    <a:lnT w="6350" cap="flat" cmpd="sng" algn="ctr">
                      <a:solidFill>
                        <a:srgbClr val="B4C3D2"/>
                      </a:solidFill>
                      <a:prstDash val="solid"/>
                      <a:round/>
                      <a:headEnd type="none" w="med" len="med"/>
                      <a:tailEnd type="none" w="med" len="med"/>
                    </a:lnT>
                    <a:lnB w="6350" cap="flat" cmpd="sng" algn="ctr">
                      <a:solidFill>
                        <a:srgbClr val="B4C3D2"/>
                      </a:solidFill>
                      <a:prstDash val="solid"/>
                      <a:round/>
                      <a:headEnd type="none" w="med" len="med"/>
                      <a:tailEnd type="none" w="med" len="med"/>
                    </a:lnB>
                    <a:solidFill>
                      <a:srgbClr val="C00000"/>
                    </a:solidFill>
                  </a:tcPr>
                </a:tc>
                <a:tc>
                  <a:txBody>
                    <a:bodyPr/>
                    <a:lstStyle/>
                    <a:p>
                      <a:pPr algn="l" fontAlgn="ctr"/>
                      <a:r>
                        <a:rPr lang="zh-CN" altLang="en-US" sz="900" b="1" i="0" u="none" strike="noStrike">
                          <a:effectLst/>
                          <a:latin typeface="Times New Roman" panose="02020603050405020304" pitchFamily="18" charset="0"/>
                          <a:ea typeface="宋体" panose="02010600030101010101" pitchFamily="2" charset="-122"/>
                        </a:rPr>
                        <a:t>　</a:t>
                      </a:r>
                    </a:p>
                  </a:txBody>
                  <a:tcPr marL="0" marR="0" marT="0" marB="0" anchor="ctr">
                    <a:lnL w="6350" cap="flat" cmpd="sng" algn="ctr">
                      <a:solidFill>
                        <a:srgbClr val="B4C3D2"/>
                      </a:solidFill>
                      <a:prstDash val="solid"/>
                      <a:round/>
                      <a:headEnd type="none" w="med" len="med"/>
                      <a:tailEnd type="none" w="med" len="med"/>
                    </a:lnL>
                    <a:lnR w="6350" cap="flat" cmpd="sng" algn="ctr">
                      <a:solidFill>
                        <a:srgbClr val="B4C3D2"/>
                      </a:solidFill>
                      <a:prstDash val="solid"/>
                      <a:round/>
                      <a:headEnd type="none" w="med" len="med"/>
                      <a:tailEnd type="none" w="med" len="med"/>
                    </a:lnR>
                    <a:lnT w="6350" cap="flat" cmpd="sng" algn="ctr">
                      <a:solidFill>
                        <a:srgbClr val="B4C3D2"/>
                      </a:solidFill>
                      <a:prstDash val="solid"/>
                      <a:round/>
                      <a:headEnd type="none" w="med" len="med"/>
                      <a:tailEnd type="none" w="med" len="med"/>
                    </a:lnT>
                    <a:lnB w="6350" cap="flat" cmpd="sng" algn="ctr">
                      <a:solidFill>
                        <a:srgbClr val="B4C3D2"/>
                      </a:solidFill>
                      <a:prstDash val="solid"/>
                      <a:round/>
                      <a:headEnd type="none" w="med" len="med"/>
                      <a:tailEnd type="none" w="med" len="med"/>
                    </a:lnB>
                    <a:solidFill>
                      <a:srgbClr val="C00000"/>
                    </a:solidFill>
                  </a:tcPr>
                </a:tc>
                <a:tc>
                  <a:txBody>
                    <a:bodyPr/>
                    <a:lstStyle/>
                    <a:p>
                      <a:pPr algn="l" fontAlgn="ctr"/>
                      <a:r>
                        <a:rPr lang="zh-CN" altLang="en-US" sz="900" b="1" i="0" u="none" strike="noStrike">
                          <a:effectLst/>
                          <a:latin typeface="Times New Roman" panose="02020603050405020304" pitchFamily="18" charset="0"/>
                          <a:ea typeface="宋体" panose="02010600030101010101" pitchFamily="2" charset="-122"/>
                        </a:rPr>
                        <a:t>　</a:t>
                      </a:r>
                    </a:p>
                  </a:txBody>
                  <a:tcPr marL="0" marR="0" marT="0" marB="0" anchor="ctr">
                    <a:lnL w="6350" cap="flat" cmpd="sng" algn="ctr">
                      <a:solidFill>
                        <a:srgbClr val="B4C3D2"/>
                      </a:solidFill>
                      <a:prstDash val="solid"/>
                      <a:round/>
                      <a:headEnd type="none" w="med" len="med"/>
                      <a:tailEnd type="none" w="med" len="med"/>
                    </a:lnL>
                    <a:lnR w="6350" cap="flat" cmpd="sng" algn="ctr">
                      <a:solidFill>
                        <a:srgbClr val="B4C3D2"/>
                      </a:solidFill>
                      <a:prstDash val="solid"/>
                      <a:round/>
                      <a:headEnd type="none" w="med" len="med"/>
                      <a:tailEnd type="none" w="med" len="med"/>
                    </a:lnR>
                    <a:lnT w="6350" cap="flat" cmpd="sng" algn="ctr">
                      <a:solidFill>
                        <a:srgbClr val="B4C3D2"/>
                      </a:solidFill>
                      <a:prstDash val="solid"/>
                      <a:round/>
                      <a:headEnd type="none" w="med" len="med"/>
                      <a:tailEnd type="none" w="med" len="med"/>
                    </a:lnT>
                    <a:lnB w="6350" cap="flat" cmpd="sng" algn="ctr">
                      <a:solidFill>
                        <a:srgbClr val="B4C3D2"/>
                      </a:solidFill>
                      <a:prstDash val="solid"/>
                      <a:round/>
                      <a:headEnd type="none" w="med" len="med"/>
                      <a:tailEnd type="none" w="med" len="med"/>
                    </a:lnB>
                    <a:solidFill>
                      <a:srgbClr val="C00000"/>
                    </a:solidFill>
                  </a:tcPr>
                </a:tc>
                <a:tc>
                  <a:txBody>
                    <a:bodyPr/>
                    <a:lstStyle/>
                    <a:p>
                      <a:pPr algn="l" fontAlgn="ctr"/>
                      <a:r>
                        <a:rPr lang="zh-CN" altLang="en-US" sz="900" b="1" i="0" u="none" strike="noStrike">
                          <a:effectLst/>
                          <a:latin typeface="Times New Roman" panose="02020603050405020304" pitchFamily="18" charset="0"/>
                          <a:ea typeface="宋体" panose="02010600030101010101" pitchFamily="2" charset="-122"/>
                        </a:rPr>
                        <a:t>　</a:t>
                      </a:r>
                    </a:p>
                  </a:txBody>
                  <a:tcPr marL="0" marR="0" marT="0" marB="0" anchor="ctr">
                    <a:lnL w="6350" cap="flat" cmpd="sng" algn="ctr">
                      <a:solidFill>
                        <a:srgbClr val="B4C3D2"/>
                      </a:solidFill>
                      <a:prstDash val="solid"/>
                      <a:round/>
                      <a:headEnd type="none" w="med" len="med"/>
                      <a:tailEnd type="none" w="med" len="med"/>
                    </a:lnL>
                    <a:lnR w="6350" cap="flat" cmpd="sng" algn="ctr">
                      <a:solidFill>
                        <a:srgbClr val="B4C3D2"/>
                      </a:solidFill>
                      <a:prstDash val="solid"/>
                      <a:round/>
                      <a:headEnd type="none" w="med" len="med"/>
                      <a:tailEnd type="none" w="med" len="med"/>
                    </a:lnR>
                    <a:lnT w="6350" cap="flat" cmpd="sng" algn="ctr">
                      <a:solidFill>
                        <a:srgbClr val="B4C3D2"/>
                      </a:solidFill>
                      <a:prstDash val="solid"/>
                      <a:round/>
                      <a:headEnd type="none" w="med" len="med"/>
                      <a:tailEnd type="none" w="med" len="med"/>
                    </a:lnT>
                    <a:lnB w="6350" cap="flat" cmpd="sng" algn="ctr">
                      <a:solidFill>
                        <a:srgbClr val="B4C3D2"/>
                      </a:solidFill>
                      <a:prstDash val="solid"/>
                      <a:round/>
                      <a:headEnd type="none" w="med" len="med"/>
                      <a:tailEnd type="none" w="med" len="med"/>
                    </a:lnB>
                    <a:solidFill>
                      <a:srgbClr val="C00000"/>
                    </a:solidFill>
                  </a:tcPr>
                </a:tc>
                <a:tc>
                  <a:txBody>
                    <a:bodyPr/>
                    <a:lstStyle/>
                    <a:p>
                      <a:pPr algn="l" fontAlgn="ctr"/>
                      <a:r>
                        <a:rPr lang="zh-CN" altLang="en-US" sz="900" b="1" i="0" u="none" strike="noStrike">
                          <a:effectLst/>
                          <a:latin typeface="Times New Roman" panose="02020603050405020304" pitchFamily="18" charset="0"/>
                          <a:ea typeface="宋体" panose="02010600030101010101" pitchFamily="2" charset="-122"/>
                        </a:rPr>
                        <a:t>　</a:t>
                      </a:r>
                    </a:p>
                  </a:txBody>
                  <a:tcPr marL="0" marR="0" marT="0" marB="0" anchor="ctr">
                    <a:lnL w="6350" cap="flat" cmpd="sng" algn="ctr">
                      <a:solidFill>
                        <a:srgbClr val="B4C3D2"/>
                      </a:solidFill>
                      <a:prstDash val="solid"/>
                      <a:round/>
                      <a:headEnd type="none" w="med" len="med"/>
                      <a:tailEnd type="none" w="med" len="med"/>
                    </a:lnL>
                    <a:lnR w="6350" cap="flat" cmpd="sng" algn="ctr">
                      <a:solidFill>
                        <a:srgbClr val="B4C3D2"/>
                      </a:solidFill>
                      <a:prstDash val="solid"/>
                      <a:round/>
                      <a:headEnd type="none" w="med" len="med"/>
                      <a:tailEnd type="none" w="med" len="med"/>
                    </a:lnR>
                    <a:lnT w="6350" cap="flat" cmpd="sng" algn="ctr">
                      <a:solidFill>
                        <a:srgbClr val="B4C3D2"/>
                      </a:solidFill>
                      <a:prstDash val="solid"/>
                      <a:round/>
                      <a:headEnd type="none" w="med" len="med"/>
                      <a:tailEnd type="none" w="med" len="med"/>
                    </a:lnT>
                    <a:lnB w="6350" cap="flat" cmpd="sng" algn="ctr">
                      <a:solidFill>
                        <a:srgbClr val="B4C3D2"/>
                      </a:solidFill>
                      <a:prstDash val="solid"/>
                      <a:round/>
                      <a:headEnd type="none" w="med" len="med"/>
                      <a:tailEnd type="none" w="med" len="med"/>
                    </a:lnB>
                    <a:solidFill>
                      <a:srgbClr val="C00000"/>
                    </a:solidFill>
                  </a:tcPr>
                </a:tc>
                <a:tc>
                  <a:txBody>
                    <a:bodyPr/>
                    <a:lstStyle/>
                    <a:p>
                      <a:pPr algn="l" fontAlgn="ctr"/>
                      <a:r>
                        <a:rPr lang="zh-CN" altLang="en-US" sz="900" b="1" i="0" u="none" strike="noStrike">
                          <a:effectLst/>
                          <a:latin typeface="Times New Roman" panose="02020603050405020304" pitchFamily="18" charset="0"/>
                          <a:ea typeface="宋体" panose="02010600030101010101" pitchFamily="2" charset="-122"/>
                        </a:rPr>
                        <a:t>　</a:t>
                      </a:r>
                    </a:p>
                  </a:txBody>
                  <a:tcPr marL="0" marR="0" marT="0" marB="0" anchor="ctr">
                    <a:lnL w="6350" cap="flat" cmpd="sng" algn="ctr">
                      <a:solidFill>
                        <a:srgbClr val="B4C3D2"/>
                      </a:solidFill>
                      <a:prstDash val="solid"/>
                      <a:round/>
                      <a:headEnd type="none" w="med" len="med"/>
                      <a:tailEnd type="none" w="med" len="med"/>
                    </a:lnL>
                    <a:lnR w="6350" cap="flat" cmpd="sng" algn="ctr">
                      <a:solidFill>
                        <a:srgbClr val="B4C3D2"/>
                      </a:solidFill>
                      <a:prstDash val="solid"/>
                      <a:round/>
                      <a:headEnd type="none" w="med" len="med"/>
                      <a:tailEnd type="none" w="med" len="med"/>
                    </a:lnR>
                    <a:lnT w="6350" cap="flat" cmpd="sng" algn="ctr">
                      <a:solidFill>
                        <a:srgbClr val="B4C3D2"/>
                      </a:solidFill>
                      <a:prstDash val="solid"/>
                      <a:round/>
                      <a:headEnd type="none" w="med" len="med"/>
                      <a:tailEnd type="none" w="med" len="med"/>
                    </a:lnT>
                    <a:lnB w="6350" cap="flat" cmpd="sng" algn="ctr">
                      <a:solidFill>
                        <a:srgbClr val="B4C3D2"/>
                      </a:solidFill>
                      <a:prstDash val="solid"/>
                      <a:round/>
                      <a:headEnd type="none" w="med" len="med"/>
                      <a:tailEnd type="none" w="med" len="med"/>
                    </a:lnB>
                    <a:solidFill>
                      <a:srgbClr val="C00000"/>
                    </a:solidFill>
                  </a:tcPr>
                </a:tc>
                <a:tc>
                  <a:txBody>
                    <a:bodyPr/>
                    <a:lstStyle/>
                    <a:p>
                      <a:pPr algn="l" fontAlgn="ctr"/>
                      <a:r>
                        <a:rPr lang="zh-CN" altLang="en-US" sz="900" b="1" i="0" u="none" strike="noStrike" dirty="0">
                          <a:effectLst/>
                          <a:latin typeface="Times New Roman" panose="02020603050405020304" pitchFamily="18" charset="0"/>
                          <a:ea typeface="宋体" panose="02010600030101010101" pitchFamily="2" charset="-122"/>
                        </a:rPr>
                        <a:t>　</a:t>
                      </a:r>
                    </a:p>
                  </a:txBody>
                  <a:tcPr marL="0" marR="0" marT="0" marB="0" anchor="ctr">
                    <a:lnL w="6350" cap="flat" cmpd="sng" algn="ctr">
                      <a:solidFill>
                        <a:srgbClr val="B4C3D2"/>
                      </a:solidFill>
                      <a:prstDash val="solid"/>
                      <a:round/>
                      <a:headEnd type="none" w="med" len="med"/>
                      <a:tailEnd type="none" w="med" len="med"/>
                    </a:lnL>
                    <a:lnR>
                      <a:noFill/>
                    </a:lnR>
                    <a:lnT w="6350" cap="flat" cmpd="sng" algn="ctr">
                      <a:solidFill>
                        <a:srgbClr val="B4C3D2"/>
                      </a:solidFill>
                      <a:prstDash val="solid"/>
                      <a:round/>
                      <a:headEnd type="none" w="med" len="med"/>
                      <a:tailEnd type="none" w="med" len="med"/>
                    </a:lnT>
                    <a:lnB w="6350" cap="flat" cmpd="sng" algn="ctr">
                      <a:solidFill>
                        <a:srgbClr val="B4C3D2"/>
                      </a:solidFill>
                      <a:prstDash val="solid"/>
                      <a:round/>
                      <a:headEnd type="none" w="med" len="med"/>
                      <a:tailEnd type="none" w="med" len="med"/>
                    </a:lnB>
                    <a:solidFill>
                      <a:srgbClr val="C00000"/>
                    </a:solidFill>
                  </a:tcPr>
                </a:tc>
                <a:extLst>
                  <a:ext uri="{0D108BD9-81ED-4DB2-BD59-A6C34878D82A}">
                    <a16:rowId xmlns:a16="http://schemas.microsoft.com/office/drawing/2014/main" val="332349994"/>
                  </a:ext>
                </a:extLst>
              </a:tr>
              <a:tr h="152463">
                <a:tc>
                  <a:txBody>
                    <a:bodyPr/>
                    <a:lstStyle/>
                    <a:p>
                      <a:pPr algn="l" fontAlgn="b"/>
                      <a:r>
                        <a:rPr lang="en-US" sz="900" b="0" i="0" u="none" strike="noStrike">
                          <a:effectLst/>
                          <a:latin typeface="Times New Roman" panose="02020603050405020304" pitchFamily="18" charset="0"/>
                          <a:ea typeface="宋体" panose="02010600030101010101" pitchFamily="2" charset="-122"/>
                        </a:rPr>
                        <a:t>Asset</a:t>
                      </a:r>
                    </a:p>
                  </a:txBody>
                  <a:tcPr marL="0" marR="0" marT="0" marB="0" anchor="b">
                    <a:lnL>
                      <a:noFill/>
                    </a:lnL>
                    <a:lnR>
                      <a:noFill/>
                    </a:lnR>
                    <a:lnT w="6350" cap="flat" cmpd="sng" algn="ctr">
                      <a:solidFill>
                        <a:srgbClr val="B4C3D2"/>
                      </a:solidFill>
                      <a:prstDash val="solid"/>
                      <a:round/>
                      <a:headEnd type="none" w="med" len="med"/>
                      <a:tailEnd type="none" w="med" len="med"/>
                    </a:lnT>
                    <a:lnB>
                      <a:noFill/>
                    </a:lnB>
                    <a:solidFill>
                      <a:srgbClr val="FFFF00"/>
                    </a:solidFill>
                  </a:tcPr>
                </a:tc>
                <a:tc>
                  <a:txBody>
                    <a:bodyPr/>
                    <a:lstStyle/>
                    <a:p>
                      <a:pPr algn="l"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6350" cap="flat" cmpd="sng" algn="ctr">
                      <a:solidFill>
                        <a:srgbClr val="B4C3D2"/>
                      </a:solidFill>
                      <a:prstDash val="solid"/>
                      <a:round/>
                      <a:headEnd type="none" w="med" len="med"/>
                      <a:tailEnd type="none" w="med" len="med"/>
                    </a:lnT>
                    <a:lnB>
                      <a:noFill/>
                    </a:lnB>
                    <a:solidFill>
                      <a:srgbClr val="FFFFFF"/>
                    </a:solidFill>
                  </a:tcPr>
                </a:tc>
                <a:tc>
                  <a:txBody>
                    <a:bodyPr/>
                    <a:lstStyle/>
                    <a:p>
                      <a:pPr algn="l"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6350" cap="flat" cmpd="sng" algn="ctr">
                      <a:solidFill>
                        <a:srgbClr val="B4C3D2"/>
                      </a:solidFill>
                      <a:prstDash val="solid"/>
                      <a:round/>
                      <a:headEnd type="none" w="med" len="med"/>
                      <a:tailEnd type="none" w="med" len="med"/>
                    </a:lnT>
                    <a:lnB>
                      <a:noFill/>
                    </a:lnB>
                    <a:solidFill>
                      <a:srgbClr val="FFFFFF"/>
                    </a:solidFill>
                  </a:tcPr>
                </a:tc>
                <a:tc>
                  <a:txBody>
                    <a:bodyPr/>
                    <a:lstStyle/>
                    <a:p>
                      <a:pPr algn="l"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6350" cap="flat" cmpd="sng" algn="ctr">
                      <a:solidFill>
                        <a:srgbClr val="B4C3D2"/>
                      </a:solidFill>
                      <a:prstDash val="solid"/>
                      <a:round/>
                      <a:headEnd type="none" w="med" len="med"/>
                      <a:tailEnd type="none" w="med" len="med"/>
                    </a:lnT>
                    <a:lnB>
                      <a:noFill/>
                    </a:lnB>
                    <a:solidFill>
                      <a:srgbClr val="FFFFFF"/>
                    </a:solidFill>
                  </a:tcPr>
                </a:tc>
                <a:tc>
                  <a:txBody>
                    <a:bodyPr/>
                    <a:lstStyle/>
                    <a:p>
                      <a:pPr algn="l"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6350" cap="flat" cmpd="sng" algn="ctr">
                      <a:solidFill>
                        <a:srgbClr val="B4C3D2"/>
                      </a:solidFill>
                      <a:prstDash val="solid"/>
                      <a:round/>
                      <a:headEnd type="none" w="med" len="med"/>
                      <a:tailEnd type="none" w="med" len="med"/>
                    </a:lnT>
                    <a:lnB>
                      <a:noFill/>
                    </a:lnB>
                    <a:solidFill>
                      <a:srgbClr val="FFFFFF"/>
                    </a:solidFill>
                  </a:tcPr>
                </a:tc>
                <a:tc>
                  <a:txBody>
                    <a:bodyPr/>
                    <a:lstStyle/>
                    <a:p>
                      <a:pPr algn="l"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6350" cap="flat" cmpd="sng" algn="ctr">
                      <a:solidFill>
                        <a:srgbClr val="B4C3D2"/>
                      </a:solidFill>
                      <a:prstDash val="solid"/>
                      <a:round/>
                      <a:headEnd type="none" w="med" len="med"/>
                      <a:tailEnd type="none" w="med" len="med"/>
                    </a:lnT>
                    <a:lnB>
                      <a:noFill/>
                    </a:lnB>
                    <a:solidFill>
                      <a:srgbClr val="FFFFFF"/>
                    </a:solidFill>
                  </a:tcPr>
                </a:tc>
                <a:tc>
                  <a:txBody>
                    <a:bodyPr/>
                    <a:lstStyle/>
                    <a:p>
                      <a:pPr algn="l"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w="6350" cap="flat" cmpd="sng" algn="ctr">
                      <a:solidFill>
                        <a:srgbClr val="B4C3D2"/>
                      </a:solidFill>
                      <a:prstDash val="solid"/>
                      <a:round/>
                      <a:headEnd type="none" w="med" len="med"/>
                      <a:tailEnd type="none" w="med" len="med"/>
                    </a:lnT>
                    <a:lnB>
                      <a:noFill/>
                    </a:lnB>
                    <a:solidFill>
                      <a:srgbClr val="FFFFFF"/>
                    </a:solidFill>
                  </a:tcPr>
                </a:tc>
                <a:tc>
                  <a:txBody>
                    <a:bodyPr/>
                    <a:lstStyle/>
                    <a:p>
                      <a:pPr algn="l" fontAlgn="ctr"/>
                      <a:r>
                        <a:rPr lang="zh-CN" altLang="en-US" sz="900" b="0" i="0" u="none" strike="noStrike" dirty="0">
                          <a:effectLst/>
                          <a:latin typeface="Times New Roman" panose="02020603050405020304" pitchFamily="18" charset="0"/>
                          <a:ea typeface="宋体" panose="02010600030101010101" pitchFamily="2" charset="-122"/>
                        </a:rPr>
                        <a:t>　</a:t>
                      </a:r>
                    </a:p>
                  </a:txBody>
                  <a:tcPr marL="0" marR="0" marT="0" marB="0" anchor="ctr">
                    <a:lnL>
                      <a:noFill/>
                    </a:lnL>
                    <a:lnR>
                      <a:noFill/>
                    </a:lnR>
                    <a:lnT w="6350" cap="flat" cmpd="sng" algn="ctr">
                      <a:solidFill>
                        <a:srgbClr val="B4C3D2"/>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785078162"/>
                  </a:ext>
                </a:extLst>
              </a:tr>
              <a:tr h="304926">
                <a:tc>
                  <a:txBody>
                    <a:bodyPr/>
                    <a:lstStyle/>
                    <a:p>
                      <a:pPr algn="l" fontAlgn="b"/>
                      <a:r>
                        <a:rPr lang="en-US" sz="900" b="0" i="0" u="none" strike="noStrike">
                          <a:effectLst/>
                          <a:latin typeface="Times New Roman" panose="02020603050405020304" pitchFamily="18" charset="0"/>
                          <a:ea typeface="宋体" panose="02010600030101010101" pitchFamily="2" charset="-122"/>
                        </a:rPr>
                        <a:t>Cash And Equivalents / Revenue</a:t>
                      </a:r>
                    </a:p>
                  </a:txBody>
                  <a:tcPr marL="0" marR="0" marT="0" marB="0" anchor="b">
                    <a:lnL>
                      <a:noFill/>
                    </a:lnL>
                    <a:lnR>
                      <a:noFill/>
                    </a:lnR>
                    <a:lnT>
                      <a:noFill/>
                    </a:lnT>
                    <a:lnB>
                      <a:noFill/>
                    </a:lnB>
                    <a:solidFill>
                      <a:srgbClr val="FFFFFF"/>
                    </a:solidFill>
                  </a:tcPr>
                </a:tc>
                <a:tc>
                  <a:txBody>
                    <a:bodyPr/>
                    <a:lstStyle/>
                    <a:p>
                      <a:pPr algn="l"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l" fontAlgn="ctr"/>
                      <a:r>
                        <a:rPr lang="zh-CN" altLang="en-US" sz="900" b="0" i="0" u="none" strike="noStrike">
                          <a:effectLst/>
                          <a:latin typeface="Times New Roman" panose="02020603050405020304" pitchFamily="18" charset="0"/>
                          <a:ea typeface="宋体" panose="02010600030101010101" pitchFamily="2" charset="-122"/>
                        </a:rPr>
                        <a:t>                        </a:t>
                      </a:r>
                      <a:r>
                        <a:rPr lang="en-US" altLang="zh-CN" sz="900" b="0" i="0" u="none" strike="noStrike">
                          <a:effectLst/>
                          <a:latin typeface="Times New Roman" panose="02020603050405020304" pitchFamily="18" charset="0"/>
                          <a:ea typeface="宋体" panose="02010600030101010101" pitchFamily="2" charset="-122"/>
                        </a:rPr>
                        <a:t>0.39 </a:t>
                      </a:r>
                    </a:p>
                  </a:txBody>
                  <a:tcPr marL="0" marR="0" marT="0" marB="0" anchor="ctr">
                    <a:lnL>
                      <a:noFill/>
                    </a:lnL>
                    <a:lnR>
                      <a:noFill/>
                    </a:lnR>
                    <a:lnT>
                      <a:noFill/>
                    </a:lnT>
                    <a:lnB>
                      <a:noFill/>
                    </a:lnB>
                    <a:solidFill>
                      <a:srgbClr val="FFFFFF"/>
                    </a:solidFill>
                  </a:tcPr>
                </a:tc>
                <a:tc>
                  <a:txBody>
                    <a:bodyPr/>
                    <a:lstStyle/>
                    <a:p>
                      <a:pPr algn="l" fontAlgn="ctr"/>
                      <a:r>
                        <a:rPr lang="zh-CN" altLang="en-US" sz="900" b="0" i="0" u="none" strike="noStrike">
                          <a:effectLst/>
                          <a:latin typeface="Times New Roman" panose="02020603050405020304" pitchFamily="18" charset="0"/>
                          <a:ea typeface="宋体" panose="02010600030101010101" pitchFamily="2" charset="-122"/>
                        </a:rPr>
                        <a:t>                        </a:t>
                      </a:r>
                      <a:r>
                        <a:rPr lang="en-US" altLang="zh-CN" sz="900" b="0" i="0" u="none" strike="noStrike">
                          <a:effectLst/>
                          <a:latin typeface="Times New Roman" panose="02020603050405020304" pitchFamily="18" charset="0"/>
                          <a:ea typeface="宋体" panose="02010600030101010101" pitchFamily="2" charset="-122"/>
                        </a:rPr>
                        <a:t>0.43 </a:t>
                      </a:r>
                    </a:p>
                  </a:txBody>
                  <a:tcPr marL="0" marR="0" marT="0" marB="0" anchor="ctr">
                    <a:lnL>
                      <a:noFill/>
                    </a:lnL>
                    <a:lnR>
                      <a:noFill/>
                    </a:lnR>
                    <a:lnT>
                      <a:noFill/>
                    </a:lnT>
                    <a:lnB>
                      <a:noFill/>
                    </a:lnB>
                    <a:solidFill>
                      <a:srgbClr val="FFFFFF"/>
                    </a:solidFill>
                  </a:tcPr>
                </a:tc>
                <a:tc>
                  <a:txBody>
                    <a:bodyPr/>
                    <a:lstStyle/>
                    <a:p>
                      <a:pPr algn="l" fontAlgn="ctr"/>
                      <a:r>
                        <a:rPr lang="zh-CN" altLang="en-US" sz="900" b="0" i="0" u="none" strike="noStrike">
                          <a:effectLst/>
                          <a:latin typeface="Times New Roman" panose="02020603050405020304" pitchFamily="18" charset="0"/>
                          <a:ea typeface="宋体" panose="02010600030101010101" pitchFamily="2" charset="-122"/>
                        </a:rPr>
                        <a:t>                        </a:t>
                      </a:r>
                      <a:r>
                        <a:rPr lang="en-US" altLang="zh-CN" sz="900" b="0" i="0" u="none" strike="noStrike">
                          <a:effectLst/>
                          <a:latin typeface="Times New Roman" panose="02020603050405020304" pitchFamily="18" charset="0"/>
                          <a:ea typeface="宋体" panose="02010600030101010101" pitchFamily="2" charset="-122"/>
                        </a:rPr>
                        <a:t>0.21 </a:t>
                      </a:r>
                    </a:p>
                  </a:txBody>
                  <a:tcPr marL="0" marR="0" marT="0" marB="0" anchor="ctr">
                    <a:lnL>
                      <a:noFill/>
                    </a:lnL>
                    <a:lnR>
                      <a:noFill/>
                    </a:lnR>
                    <a:lnT>
                      <a:noFill/>
                    </a:lnT>
                    <a:lnB>
                      <a:noFill/>
                    </a:lnB>
                    <a:solidFill>
                      <a:srgbClr val="FFFFFF"/>
                    </a:solidFill>
                  </a:tcPr>
                </a:tc>
                <a:tc>
                  <a:txBody>
                    <a:bodyPr/>
                    <a:lstStyle/>
                    <a:p>
                      <a:pPr algn="l" fontAlgn="ctr"/>
                      <a:r>
                        <a:rPr lang="zh-CN" altLang="en-US" sz="900" b="0" i="0" u="none" strike="noStrike">
                          <a:effectLst/>
                          <a:latin typeface="Times New Roman" panose="02020603050405020304" pitchFamily="18" charset="0"/>
                          <a:ea typeface="宋体" panose="02010600030101010101" pitchFamily="2" charset="-122"/>
                        </a:rPr>
                        <a:t>                        </a:t>
                      </a:r>
                      <a:r>
                        <a:rPr lang="en-US" altLang="zh-CN" sz="900" b="0" i="0" u="none" strike="noStrike">
                          <a:effectLst/>
                          <a:latin typeface="Times New Roman" panose="02020603050405020304" pitchFamily="18" charset="0"/>
                          <a:ea typeface="宋体" panose="02010600030101010101" pitchFamily="2" charset="-122"/>
                        </a:rPr>
                        <a:t>1.75 </a:t>
                      </a:r>
                    </a:p>
                  </a:txBody>
                  <a:tcPr marL="0" marR="0" marT="0" marB="0" anchor="ctr">
                    <a:lnL>
                      <a:noFill/>
                    </a:lnL>
                    <a:lnR>
                      <a:noFill/>
                    </a:lnR>
                    <a:lnT>
                      <a:noFill/>
                    </a:lnT>
                    <a:lnB>
                      <a:noFill/>
                    </a:lnB>
                    <a:solidFill>
                      <a:srgbClr val="FFFFFF"/>
                    </a:solidFill>
                  </a:tcPr>
                </a:tc>
                <a:tc>
                  <a:txBody>
                    <a:bodyPr/>
                    <a:lstStyle/>
                    <a:p>
                      <a:pPr algn="l" fontAlgn="ctr"/>
                      <a:r>
                        <a:rPr lang="zh-CN" altLang="en-US" sz="900" b="0" i="0" u="none" strike="noStrike">
                          <a:effectLst/>
                          <a:latin typeface="Times New Roman" panose="02020603050405020304" pitchFamily="18" charset="0"/>
                          <a:ea typeface="宋体" panose="02010600030101010101" pitchFamily="2" charset="-122"/>
                        </a:rPr>
                        <a:t>                        </a:t>
                      </a:r>
                      <a:r>
                        <a:rPr lang="en-US" altLang="zh-CN" sz="900" b="0" i="0" u="none" strike="noStrike">
                          <a:effectLst/>
                          <a:latin typeface="Times New Roman" panose="02020603050405020304" pitchFamily="18" charset="0"/>
                          <a:ea typeface="宋体" panose="02010600030101010101" pitchFamily="2" charset="-122"/>
                        </a:rPr>
                        <a:t>1.48 </a:t>
                      </a:r>
                    </a:p>
                  </a:txBody>
                  <a:tcPr marL="0" marR="0" marT="0" marB="0" anchor="ctr">
                    <a:lnL>
                      <a:noFill/>
                    </a:lnL>
                    <a:lnR>
                      <a:noFill/>
                    </a:lnR>
                    <a:lnT>
                      <a:noFill/>
                    </a:lnT>
                    <a:lnB>
                      <a:noFill/>
                    </a:lnB>
                    <a:solidFill>
                      <a:srgbClr val="FFFFFF"/>
                    </a:solidFill>
                  </a:tcPr>
                </a:tc>
                <a:tc>
                  <a:txBody>
                    <a:bodyPr/>
                    <a:lstStyle/>
                    <a:p>
                      <a:pPr algn="l" fontAlgn="ctr"/>
                      <a:r>
                        <a:rPr lang="zh-CN" altLang="en-US" sz="900" b="0" i="0" u="none" strike="noStrike" dirty="0">
                          <a:effectLst/>
                          <a:latin typeface="Times New Roman" panose="02020603050405020304" pitchFamily="18" charset="0"/>
                          <a:ea typeface="宋体" panose="02010600030101010101" pitchFamily="2" charset="-122"/>
                        </a:rPr>
                        <a:t>                        </a:t>
                      </a:r>
                      <a:r>
                        <a:rPr lang="en-US" altLang="zh-CN" sz="900" b="0" i="0" u="none" strike="noStrike" dirty="0">
                          <a:effectLst/>
                          <a:latin typeface="Times New Roman" panose="02020603050405020304" pitchFamily="18" charset="0"/>
                          <a:ea typeface="宋体" panose="02010600030101010101" pitchFamily="2" charset="-122"/>
                        </a:rPr>
                        <a:t>1.23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868827990"/>
                  </a:ext>
                </a:extLst>
              </a:tr>
              <a:tr h="304926">
                <a:tc>
                  <a:txBody>
                    <a:bodyPr/>
                    <a:lstStyle/>
                    <a:p>
                      <a:pPr algn="l" fontAlgn="b"/>
                      <a:r>
                        <a:rPr lang="en-US" sz="900" b="0" i="0" u="none" strike="noStrike">
                          <a:effectLst/>
                          <a:latin typeface="Times New Roman" panose="02020603050405020304" pitchFamily="18" charset="0"/>
                          <a:ea typeface="宋体" panose="02010600030101010101" pitchFamily="2" charset="-122"/>
                        </a:rPr>
                        <a:t>Short Term Investments / Revenue</a:t>
                      </a:r>
                    </a:p>
                  </a:txBody>
                  <a:tcPr marL="0" marR="0" marT="0" marB="0" anchor="b">
                    <a:lnL>
                      <a:noFill/>
                    </a:lnL>
                    <a:lnR>
                      <a:noFill/>
                    </a:lnR>
                    <a:lnT>
                      <a:noFill/>
                    </a:lnT>
                    <a:lnB>
                      <a:noFill/>
                    </a:lnB>
                    <a:solidFill>
                      <a:srgbClr val="FFFFFF"/>
                    </a:solidFill>
                  </a:tcPr>
                </a:tc>
                <a:tc>
                  <a:txBody>
                    <a:bodyPr/>
                    <a:lstStyle/>
                    <a:p>
                      <a:pPr algn="l"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l" fontAlgn="ctr"/>
                      <a:r>
                        <a:rPr lang="zh-CN" altLang="en-US" sz="900" b="0" i="0" u="none" strike="noStrike">
                          <a:effectLst/>
                          <a:latin typeface="Times New Roman" panose="02020603050405020304" pitchFamily="18" charset="0"/>
                          <a:ea typeface="宋体" panose="02010600030101010101" pitchFamily="2" charset="-122"/>
                        </a:rPr>
                        <a:t>                        </a:t>
                      </a:r>
                      <a:r>
                        <a:rPr lang="en-US" altLang="zh-CN" sz="900" b="0" i="0" u="none" strike="noStrike">
                          <a:effectLst/>
                          <a:latin typeface="Times New Roman" panose="02020603050405020304" pitchFamily="18" charset="0"/>
                          <a:ea typeface="宋体" panose="02010600030101010101" pitchFamily="2" charset="-122"/>
                        </a:rPr>
                        <a:t>0.25 </a:t>
                      </a:r>
                    </a:p>
                  </a:txBody>
                  <a:tcPr marL="0" marR="0" marT="0" marB="0" anchor="ctr">
                    <a:lnL>
                      <a:noFill/>
                    </a:lnL>
                    <a:lnR>
                      <a:noFill/>
                    </a:lnR>
                    <a:lnT>
                      <a:noFill/>
                    </a:lnT>
                    <a:lnB>
                      <a:noFill/>
                    </a:lnB>
                    <a:solidFill>
                      <a:srgbClr val="FFFFFF"/>
                    </a:solidFill>
                  </a:tcPr>
                </a:tc>
                <a:tc>
                  <a:txBody>
                    <a:bodyPr/>
                    <a:lstStyle/>
                    <a:p>
                      <a:pPr algn="l" fontAlgn="ctr"/>
                      <a:r>
                        <a:rPr lang="zh-CN" altLang="en-US" sz="900" b="0" i="0" u="none" strike="noStrike">
                          <a:effectLst/>
                          <a:latin typeface="Times New Roman" panose="02020603050405020304" pitchFamily="18" charset="0"/>
                          <a:ea typeface="宋体" panose="02010600030101010101" pitchFamily="2" charset="-122"/>
                        </a:rPr>
                        <a:t>                        </a:t>
                      </a:r>
                      <a:r>
                        <a:rPr lang="en-US" altLang="zh-CN" sz="900" b="0" i="0" u="none" strike="noStrike">
                          <a:effectLst/>
                          <a:latin typeface="Times New Roman" panose="02020603050405020304" pitchFamily="18" charset="0"/>
                          <a:ea typeface="宋体" panose="02010600030101010101" pitchFamily="2" charset="-122"/>
                        </a:rPr>
                        <a:t>0.02 </a:t>
                      </a:r>
                    </a:p>
                  </a:txBody>
                  <a:tcPr marL="0" marR="0" marT="0" marB="0" anchor="ctr">
                    <a:lnL>
                      <a:noFill/>
                    </a:lnL>
                    <a:lnR>
                      <a:noFill/>
                    </a:lnR>
                    <a:lnT>
                      <a:noFill/>
                    </a:lnT>
                    <a:lnB>
                      <a:noFill/>
                    </a:lnB>
                    <a:solidFill>
                      <a:srgbClr val="FFFFFF"/>
                    </a:solidFill>
                  </a:tcPr>
                </a:tc>
                <a:tc>
                  <a:txBody>
                    <a:bodyPr/>
                    <a:lstStyle/>
                    <a:p>
                      <a:pPr algn="l" fontAlgn="ctr"/>
                      <a:r>
                        <a:rPr lang="zh-CN" altLang="en-US" sz="900" b="0" i="0" u="none" strike="noStrike">
                          <a:effectLst/>
                          <a:latin typeface="Times New Roman" panose="02020603050405020304" pitchFamily="18" charset="0"/>
                          <a:ea typeface="宋体" panose="02010600030101010101" pitchFamily="2" charset="-122"/>
                        </a:rPr>
                        <a:t>                        </a:t>
                      </a:r>
                      <a:r>
                        <a:rPr lang="en-US" altLang="zh-CN" sz="900" b="0" i="0" u="none" strike="noStrike">
                          <a:effectLst/>
                          <a:latin typeface="Times New Roman" panose="02020603050405020304" pitchFamily="18" charset="0"/>
                          <a:ea typeface="宋体" panose="02010600030101010101" pitchFamily="2" charset="-122"/>
                        </a:rPr>
                        <a:t>0.00 </a:t>
                      </a:r>
                    </a:p>
                  </a:txBody>
                  <a:tcPr marL="0" marR="0" marT="0" marB="0" anchor="ctr">
                    <a:lnL>
                      <a:noFill/>
                    </a:lnL>
                    <a:lnR>
                      <a:noFill/>
                    </a:lnR>
                    <a:lnT>
                      <a:noFill/>
                    </a:lnT>
                    <a:lnB>
                      <a:noFill/>
                    </a:lnB>
                    <a:solidFill>
                      <a:srgbClr val="FFFFFF"/>
                    </a:solidFill>
                  </a:tcPr>
                </a:tc>
                <a:tc>
                  <a:txBody>
                    <a:bodyPr/>
                    <a:lstStyle/>
                    <a:p>
                      <a:pPr algn="l" fontAlgn="ctr"/>
                      <a:r>
                        <a:rPr lang="zh-CN" altLang="en-US" sz="900" b="0" i="0" u="none" strike="noStrike">
                          <a:effectLst/>
                          <a:latin typeface="Times New Roman" panose="02020603050405020304" pitchFamily="18" charset="0"/>
                          <a:ea typeface="宋体" panose="02010600030101010101" pitchFamily="2" charset="-122"/>
                        </a:rPr>
                        <a:t>                        </a:t>
                      </a:r>
                      <a:r>
                        <a:rPr lang="en-US" altLang="zh-CN" sz="900" b="0" i="0" u="none" strike="noStrike">
                          <a:effectLst/>
                          <a:latin typeface="Times New Roman" panose="02020603050405020304" pitchFamily="18" charset="0"/>
                          <a:ea typeface="宋体" panose="02010600030101010101" pitchFamily="2" charset="-122"/>
                        </a:rPr>
                        <a:t>0.00 </a:t>
                      </a:r>
                    </a:p>
                  </a:txBody>
                  <a:tcPr marL="0" marR="0" marT="0" marB="0" anchor="ctr">
                    <a:lnL>
                      <a:noFill/>
                    </a:lnL>
                    <a:lnR>
                      <a:noFill/>
                    </a:lnR>
                    <a:lnT>
                      <a:noFill/>
                    </a:lnT>
                    <a:lnB>
                      <a:noFill/>
                    </a:lnB>
                    <a:solidFill>
                      <a:srgbClr val="FFFFFF"/>
                    </a:solidFill>
                  </a:tcPr>
                </a:tc>
                <a:tc>
                  <a:txBody>
                    <a:bodyPr/>
                    <a:lstStyle/>
                    <a:p>
                      <a:pPr algn="l" fontAlgn="ctr"/>
                      <a:r>
                        <a:rPr lang="zh-CN" altLang="en-US" sz="900" b="0" i="0" u="none" strike="noStrike">
                          <a:effectLst/>
                          <a:latin typeface="Times New Roman" panose="02020603050405020304" pitchFamily="18" charset="0"/>
                          <a:ea typeface="宋体" panose="02010600030101010101" pitchFamily="2" charset="-122"/>
                        </a:rPr>
                        <a:t>                        </a:t>
                      </a:r>
                      <a:r>
                        <a:rPr lang="en-US" altLang="zh-CN" sz="900" b="0" i="0" u="none" strike="noStrike">
                          <a:effectLst/>
                          <a:latin typeface="Times New Roman" panose="02020603050405020304" pitchFamily="18" charset="0"/>
                          <a:ea typeface="宋体" panose="02010600030101010101" pitchFamily="2" charset="-122"/>
                        </a:rPr>
                        <a:t>0.00 </a:t>
                      </a:r>
                    </a:p>
                  </a:txBody>
                  <a:tcPr marL="0" marR="0" marT="0" marB="0" anchor="ctr">
                    <a:lnL>
                      <a:noFill/>
                    </a:lnL>
                    <a:lnR>
                      <a:noFill/>
                    </a:lnR>
                    <a:lnT>
                      <a:noFill/>
                    </a:lnT>
                    <a:lnB>
                      <a:noFill/>
                    </a:lnB>
                    <a:solidFill>
                      <a:srgbClr val="FFFFFF"/>
                    </a:solidFill>
                  </a:tcPr>
                </a:tc>
                <a:tc>
                  <a:txBody>
                    <a:bodyPr/>
                    <a:lstStyle/>
                    <a:p>
                      <a:pPr algn="l" fontAlgn="ctr"/>
                      <a:r>
                        <a:rPr lang="zh-CN" altLang="en-US" sz="900" b="0" i="0" u="none" strike="noStrike" dirty="0">
                          <a:effectLst/>
                          <a:latin typeface="Times New Roman" panose="02020603050405020304" pitchFamily="18" charset="0"/>
                          <a:ea typeface="宋体" panose="02010600030101010101" pitchFamily="2" charset="-122"/>
                        </a:rPr>
                        <a:t>                        </a:t>
                      </a:r>
                      <a:r>
                        <a:rPr lang="en-US" altLang="zh-CN" sz="900" b="0" i="0" u="none" strike="noStrike" dirty="0">
                          <a:effectLst/>
                          <a:latin typeface="Times New Roman" panose="02020603050405020304" pitchFamily="18" charset="0"/>
                          <a:ea typeface="宋体" panose="02010600030101010101" pitchFamily="2" charset="-122"/>
                        </a:rPr>
                        <a:t>0.00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1650884828"/>
                  </a:ext>
                </a:extLst>
              </a:tr>
              <a:tr h="304926">
                <a:tc>
                  <a:txBody>
                    <a:bodyPr/>
                    <a:lstStyle/>
                    <a:p>
                      <a:pPr algn="l" fontAlgn="b"/>
                      <a:r>
                        <a:rPr lang="en-US" sz="900" b="0" i="0" u="none" strike="noStrike">
                          <a:effectLst/>
                          <a:latin typeface="Times New Roman" panose="02020603050405020304" pitchFamily="18" charset="0"/>
                          <a:ea typeface="宋体" panose="02010600030101010101" pitchFamily="2" charset="-122"/>
                        </a:rPr>
                        <a:t>Receivable turnover</a:t>
                      </a:r>
                    </a:p>
                  </a:txBody>
                  <a:tcPr marL="0" marR="0" marT="0" marB="0" anchor="b">
                    <a:lnL>
                      <a:noFill/>
                    </a:lnL>
                    <a:lnR>
                      <a:noFill/>
                    </a:lnR>
                    <a:lnT>
                      <a:noFill/>
                    </a:lnT>
                    <a:lnB>
                      <a:noFill/>
                    </a:lnB>
                    <a:solidFill>
                      <a:srgbClr val="FFFFFF"/>
                    </a:solidFill>
                  </a:tcPr>
                </a:tc>
                <a:tc>
                  <a:txBody>
                    <a:bodyPr/>
                    <a:lstStyle/>
                    <a:p>
                      <a:pPr algn="l" fontAlgn="ctr"/>
                      <a:r>
                        <a:rPr lang="zh-CN" altLang="en-US" sz="900" b="0" i="0" u="none" strike="noStrike">
                          <a:effectLst/>
                          <a:latin typeface="Times New Roman" panose="02020603050405020304" pitchFamily="18" charset="0"/>
                          <a:ea typeface="宋体" panose="02010600030101010101" pitchFamily="2" charset="-122"/>
                        </a:rPr>
                        <a:t>　</a:t>
                      </a:r>
                    </a:p>
                  </a:txBody>
                  <a:tcPr marL="0" marR="0" marT="0" marB="0" anchor="ctr">
                    <a:lnL>
                      <a:noFill/>
                    </a:lnL>
                    <a:lnR>
                      <a:noFill/>
                    </a:lnR>
                    <a:lnT>
                      <a:noFill/>
                    </a:lnT>
                    <a:lnB>
                      <a:noFill/>
                    </a:lnB>
                    <a:solidFill>
                      <a:srgbClr val="FFFFFF"/>
                    </a:solidFill>
                  </a:tcPr>
                </a:tc>
                <a:tc>
                  <a:txBody>
                    <a:bodyPr/>
                    <a:lstStyle/>
                    <a:p>
                      <a:pPr algn="l" fontAlgn="ctr"/>
                      <a:r>
                        <a:rPr lang="zh-CN" altLang="en-US" sz="900" b="0" i="0" u="none" strike="noStrike">
                          <a:effectLst/>
                          <a:latin typeface="Times New Roman" panose="02020603050405020304" pitchFamily="18" charset="0"/>
                          <a:ea typeface="宋体" panose="02010600030101010101" pitchFamily="2" charset="-122"/>
                        </a:rPr>
                        <a:t>                        </a:t>
                      </a:r>
                      <a:r>
                        <a:rPr lang="en-US" altLang="zh-CN" sz="900" b="0" i="0" u="none" strike="noStrike">
                          <a:effectLst/>
                          <a:latin typeface="Times New Roman" panose="02020603050405020304" pitchFamily="18" charset="0"/>
                          <a:ea typeface="宋体" panose="02010600030101010101" pitchFamily="2" charset="-122"/>
                        </a:rPr>
                        <a:t>8.49 </a:t>
                      </a:r>
                    </a:p>
                  </a:txBody>
                  <a:tcPr marL="0" marR="0" marT="0" marB="0" anchor="ctr">
                    <a:lnL>
                      <a:noFill/>
                    </a:lnL>
                    <a:lnR>
                      <a:noFill/>
                    </a:lnR>
                    <a:lnT>
                      <a:noFill/>
                    </a:lnT>
                    <a:lnB>
                      <a:noFill/>
                    </a:lnB>
                    <a:solidFill>
                      <a:srgbClr val="FFFFFF"/>
                    </a:solidFill>
                  </a:tcPr>
                </a:tc>
                <a:tc>
                  <a:txBody>
                    <a:bodyPr/>
                    <a:lstStyle/>
                    <a:p>
                      <a:pPr algn="l" fontAlgn="ctr"/>
                      <a:r>
                        <a:rPr lang="zh-CN" altLang="en-US" sz="900" b="0" i="0" u="none" strike="noStrike">
                          <a:effectLst/>
                          <a:latin typeface="Times New Roman" panose="02020603050405020304" pitchFamily="18" charset="0"/>
                          <a:ea typeface="宋体" panose="02010600030101010101" pitchFamily="2" charset="-122"/>
                        </a:rPr>
                        <a:t>                      </a:t>
                      </a:r>
                      <a:r>
                        <a:rPr lang="en-US" altLang="zh-CN" sz="900" b="0" i="0" u="none" strike="noStrike">
                          <a:effectLst/>
                          <a:latin typeface="Times New Roman" panose="02020603050405020304" pitchFamily="18" charset="0"/>
                          <a:ea typeface="宋体" panose="02010600030101010101" pitchFamily="2" charset="-122"/>
                        </a:rPr>
                        <a:t>14.51 </a:t>
                      </a:r>
                    </a:p>
                  </a:txBody>
                  <a:tcPr marL="0" marR="0" marT="0" marB="0" anchor="ctr">
                    <a:lnL>
                      <a:noFill/>
                    </a:lnL>
                    <a:lnR>
                      <a:noFill/>
                    </a:lnR>
                    <a:lnT>
                      <a:noFill/>
                    </a:lnT>
                    <a:lnB>
                      <a:noFill/>
                    </a:lnB>
                    <a:solidFill>
                      <a:srgbClr val="FFFFFF"/>
                    </a:solidFill>
                  </a:tcPr>
                </a:tc>
                <a:tc>
                  <a:txBody>
                    <a:bodyPr/>
                    <a:lstStyle/>
                    <a:p>
                      <a:pPr algn="l" fontAlgn="ctr"/>
                      <a:r>
                        <a:rPr lang="zh-CN" altLang="en-US" sz="900" b="0" i="0" u="none" strike="noStrike">
                          <a:effectLst/>
                          <a:latin typeface="Times New Roman" panose="02020603050405020304" pitchFamily="18" charset="0"/>
                          <a:ea typeface="宋体" panose="02010600030101010101" pitchFamily="2" charset="-122"/>
                        </a:rPr>
                        <a:t>                      </a:t>
                      </a:r>
                      <a:r>
                        <a:rPr lang="en-US" altLang="zh-CN" sz="900" b="0" i="0" u="none" strike="noStrike">
                          <a:effectLst/>
                          <a:latin typeface="Times New Roman" panose="02020603050405020304" pitchFamily="18" charset="0"/>
                          <a:ea typeface="宋体" panose="02010600030101010101" pitchFamily="2" charset="-122"/>
                        </a:rPr>
                        <a:t>14.14 </a:t>
                      </a:r>
                    </a:p>
                  </a:txBody>
                  <a:tcPr marL="0" marR="0" marT="0" marB="0" anchor="ctr">
                    <a:lnL>
                      <a:noFill/>
                    </a:lnL>
                    <a:lnR>
                      <a:noFill/>
                    </a:lnR>
                    <a:lnT>
                      <a:noFill/>
                    </a:lnT>
                    <a:lnB>
                      <a:noFill/>
                    </a:lnB>
                    <a:solidFill>
                      <a:srgbClr val="FFFFFF"/>
                    </a:solidFill>
                  </a:tcPr>
                </a:tc>
                <a:tc>
                  <a:txBody>
                    <a:bodyPr/>
                    <a:lstStyle/>
                    <a:p>
                      <a:pPr algn="l" fontAlgn="ctr"/>
                      <a:r>
                        <a:rPr lang="zh-CN" altLang="en-US" sz="900" b="0" i="0" u="none" strike="noStrike" dirty="0">
                          <a:effectLst/>
                          <a:latin typeface="Times New Roman" panose="02020603050405020304" pitchFamily="18" charset="0"/>
                          <a:ea typeface="宋体" panose="02010600030101010101" pitchFamily="2" charset="-122"/>
                        </a:rPr>
                        <a:t>                      </a:t>
                      </a:r>
                      <a:r>
                        <a:rPr lang="en-US" altLang="zh-CN" sz="900" b="0" i="0" u="none" strike="noStrike" dirty="0">
                          <a:effectLst/>
                          <a:latin typeface="Times New Roman" panose="02020603050405020304" pitchFamily="18" charset="0"/>
                          <a:ea typeface="宋体" panose="02010600030101010101" pitchFamily="2" charset="-122"/>
                        </a:rPr>
                        <a:t>12.88 </a:t>
                      </a:r>
                    </a:p>
                  </a:txBody>
                  <a:tcPr marL="0" marR="0" marT="0" marB="0" anchor="ctr">
                    <a:lnL>
                      <a:noFill/>
                    </a:lnL>
                    <a:lnR>
                      <a:noFill/>
                    </a:lnR>
                    <a:lnT>
                      <a:noFill/>
                    </a:lnT>
                    <a:lnB>
                      <a:noFill/>
                    </a:lnB>
                    <a:solidFill>
                      <a:srgbClr val="FFFFFF"/>
                    </a:solidFill>
                  </a:tcPr>
                </a:tc>
                <a:tc>
                  <a:txBody>
                    <a:bodyPr/>
                    <a:lstStyle/>
                    <a:p>
                      <a:pPr algn="l" fontAlgn="ctr"/>
                      <a:r>
                        <a:rPr lang="zh-CN" altLang="en-US" sz="900" b="0" i="0" u="none" strike="noStrike" dirty="0">
                          <a:effectLst/>
                          <a:latin typeface="Times New Roman" panose="02020603050405020304" pitchFamily="18" charset="0"/>
                          <a:ea typeface="宋体" panose="02010600030101010101" pitchFamily="2" charset="-122"/>
                        </a:rPr>
                        <a:t>                      </a:t>
                      </a:r>
                      <a:r>
                        <a:rPr lang="en-US" altLang="zh-CN" sz="900" b="0" i="0" u="none" strike="noStrike" dirty="0">
                          <a:effectLst/>
                          <a:latin typeface="Times New Roman" panose="02020603050405020304" pitchFamily="18" charset="0"/>
                          <a:ea typeface="宋体" panose="02010600030101010101" pitchFamily="2" charset="-122"/>
                        </a:rPr>
                        <a:t>13.11 </a:t>
                      </a:r>
                    </a:p>
                  </a:txBody>
                  <a:tcPr marL="0" marR="0" marT="0" marB="0" anchor="ctr">
                    <a:lnL>
                      <a:noFill/>
                    </a:lnL>
                    <a:lnR>
                      <a:noFill/>
                    </a:lnR>
                    <a:lnT>
                      <a:noFill/>
                    </a:lnT>
                    <a:lnB>
                      <a:noFill/>
                    </a:lnB>
                    <a:solidFill>
                      <a:srgbClr val="FFFFFF"/>
                    </a:solidFill>
                  </a:tcPr>
                </a:tc>
                <a:tc>
                  <a:txBody>
                    <a:bodyPr/>
                    <a:lstStyle/>
                    <a:p>
                      <a:pPr algn="l" fontAlgn="ctr"/>
                      <a:r>
                        <a:rPr lang="zh-CN" altLang="en-US" sz="900" b="0" i="0" u="none" strike="noStrike" dirty="0">
                          <a:effectLst/>
                          <a:latin typeface="Times New Roman" panose="02020603050405020304" pitchFamily="18" charset="0"/>
                          <a:ea typeface="宋体" panose="02010600030101010101" pitchFamily="2" charset="-122"/>
                        </a:rPr>
                        <a:t>                      </a:t>
                      </a:r>
                      <a:r>
                        <a:rPr lang="en-US" altLang="zh-CN" sz="900" b="0" i="0" u="none" strike="noStrike" dirty="0">
                          <a:effectLst/>
                          <a:latin typeface="Times New Roman" panose="02020603050405020304" pitchFamily="18" charset="0"/>
                          <a:ea typeface="宋体" panose="02010600030101010101" pitchFamily="2" charset="-122"/>
                        </a:rPr>
                        <a:t>12.53 </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52515932"/>
                  </a:ext>
                </a:extLst>
              </a:tr>
            </a:tbl>
          </a:graphicData>
        </a:graphic>
      </p:graphicFrame>
    </p:spTree>
    <p:extLst>
      <p:ext uri="{BB962C8B-B14F-4D97-AF65-F5344CB8AC3E}">
        <p14:creationId xmlns:p14="http://schemas.microsoft.com/office/powerpoint/2010/main" val="23367846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297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Y/%#m/%#d&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STYLE" val="VCT_Marker"/>
  <p:tag name="DATE" val="2/17/2012 11:08:10 AM"/>
  <p:tag name="VCT-TEMPLATE" val="Bain A4.potx"/>
  <p:tag name="VCTMASTER" val="Bain A4"/>
  <p:tag name="VCTORDER" val="1"/>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 - Bain A4">
  <a:themeElements>
    <a:clrScheme name="自定义 1">
      <a:dk1>
        <a:srgbClr val="000000"/>
      </a:dk1>
      <a:lt1>
        <a:srgbClr val="FFFFFF"/>
      </a:lt1>
      <a:dk2>
        <a:srgbClr val="FFFFFF"/>
      </a:dk2>
      <a:lt2>
        <a:srgbClr val="FFFFFF"/>
      </a:lt2>
      <a:accent1>
        <a:srgbClr val="002060"/>
      </a:accent1>
      <a:accent2>
        <a:srgbClr val="0070C0"/>
      </a:accent2>
      <a:accent3>
        <a:srgbClr val="3399FF"/>
      </a:accent3>
      <a:accent4>
        <a:srgbClr val="5E5E5E"/>
      </a:accent4>
      <a:accent5>
        <a:srgbClr val="777777"/>
      </a:accent5>
      <a:accent6>
        <a:srgbClr val="B2B2B2"/>
      </a:accent6>
      <a:hlink>
        <a:srgbClr val="000000"/>
      </a:hlink>
      <a:folHlink>
        <a:srgbClr val="0070C0"/>
      </a:folHlink>
    </a:clrScheme>
    <a:fontScheme name="自定义 1">
      <a:majorFont>
        <a:latin typeface="Times New Roman"/>
        <a:ea typeface="华文楷体"/>
        <a:cs typeface=""/>
      </a:majorFont>
      <a:minorFont>
        <a:latin typeface="Times New Roman"/>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19050">
          <a:noFill/>
        </a:ln>
      </a:spPr>
      <a:bodyPr lIns="0" tIns="0" rIns="0" bIns="0" rtlCol="0" anchor="ctr"/>
      <a:lstStyle>
        <a:defPPr algn="ctr">
          <a:defRPr sz="20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08080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36000" tIns="36000" rIns="36000" bIns="36000"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{379F6AA2-8FD0-8E4C-B3FF-5D1F6DFC2005}tf16401369</Template>
  <TotalTime>4345</TotalTime>
  <Words>2896</Words>
  <Application>Microsoft Office PowerPoint</Application>
  <PresentationFormat>宽屏</PresentationFormat>
  <Paragraphs>849</Paragraphs>
  <Slides>15</Slides>
  <Notes>3</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15</vt:i4>
      </vt:variant>
    </vt:vector>
  </HeadingPairs>
  <TitlesOfParts>
    <vt:vector size="26" baseType="lpstr">
      <vt:lpstr>ArialMT</vt:lpstr>
      <vt:lpstr>微软雅黑</vt:lpstr>
      <vt:lpstr>Arial</vt:lpstr>
      <vt:lpstr>Calibri</vt:lpstr>
      <vt:lpstr>Cambria Math</vt:lpstr>
      <vt:lpstr>Marlett</vt:lpstr>
      <vt:lpstr>Times New Roman</vt:lpstr>
      <vt:lpstr>Verdana</vt:lpstr>
      <vt:lpstr>Wingdings</vt:lpstr>
      <vt:lpstr>1 - Bain A4</vt:lpstr>
      <vt:lpstr>think-cell 幻灯片</vt:lpstr>
      <vt:lpstr>PowerPoint 演示文稿</vt:lpstr>
      <vt:lpstr>PowerPoint 演示文稿</vt:lpstr>
      <vt:lpstr>   J&amp;T Express is A Global Logistics Company </vt:lpstr>
      <vt:lpstr>  Overview</vt:lpstr>
      <vt:lpstr>   Sales Forecasts: Explanations About Key Assumptions </vt:lpstr>
      <vt:lpstr>   Projecting Income Statement</vt:lpstr>
      <vt:lpstr>   Projecting Income Statement</vt:lpstr>
      <vt:lpstr>   Projecting Income Statement</vt:lpstr>
      <vt:lpstr>   Projecting Balance Sheet</vt:lpstr>
      <vt:lpstr>   Projecting Balance Sheet</vt:lpstr>
      <vt:lpstr>    Balance Sheet：Prediction Results </vt:lpstr>
      <vt:lpstr>   Firm Valuation: Projecting Cash Flows</vt:lpstr>
      <vt:lpstr>   Firm Valuation: Estimation of WACC &amp; Stock Price</vt:lpstr>
      <vt:lpstr>   Sensitivity Analysis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ZEY ZEAL</dc:creator>
  <cp:lastModifiedBy>yang xiaohan</cp:lastModifiedBy>
  <cp:revision>974</cp:revision>
  <dcterms:created xsi:type="dcterms:W3CDTF">2021-01-09T15:56:02Z</dcterms:created>
  <dcterms:modified xsi:type="dcterms:W3CDTF">2024-01-10T12:07:16Z</dcterms:modified>
</cp:coreProperties>
</file>